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81" r:id="rId1"/>
  </p:sldMasterIdLst>
  <p:notesMasterIdLst>
    <p:notesMasterId r:id="rId32"/>
  </p:notesMasterIdLst>
  <p:sldIdLst>
    <p:sldId id="318" r:id="rId2"/>
    <p:sldId id="291" r:id="rId3"/>
    <p:sldId id="292" r:id="rId4"/>
    <p:sldId id="333" r:id="rId5"/>
    <p:sldId id="343" r:id="rId6"/>
    <p:sldId id="361" r:id="rId7"/>
    <p:sldId id="362" r:id="rId8"/>
    <p:sldId id="363" r:id="rId9"/>
    <p:sldId id="345" r:id="rId10"/>
    <p:sldId id="346" r:id="rId11"/>
    <p:sldId id="349" r:id="rId12"/>
    <p:sldId id="348" r:id="rId13"/>
    <p:sldId id="347" r:id="rId14"/>
    <p:sldId id="364" r:id="rId15"/>
    <p:sldId id="293" r:id="rId16"/>
    <p:sldId id="358" r:id="rId17"/>
    <p:sldId id="350" r:id="rId18"/>
    <p:sldId id="351" r:id="rId19"/>
    <p:sldId id="352" r:id="rId20"/>
    <p:sldId id="359" r:id="rId21"/>
    <p:sldId id="353" r:id="rId22"/>
    <p:sldId id="354" r:id="rId23"/>
    <p:sldId id="357" r:id="rId24"/>
    <p:sldId id="365" r:id="rId25"/>
    <p:sldId id="356" r:id="rId26"/>
    <p:sldId id="366" r:id="rId27"/>
    <p:sldId id="355" r:id="rId28"/>
    <p:sldId id="330" r:id="rId29"/>
    <p:sldId id="342" r:id="rId30"/>
    <p:sldId id="308"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824" autoAdjust="0"/>
    <p:restoredTop sz="94280" autoAdjust="0"/>
  </p:normalViewPr>
  <p:slideViewPr>
    <p:cSldViewPr snapToGrid="0" snapToObjects="1">
      <p:cViewPr>
        <p:scale>
          <a:sx n="58" d="100"/>
          <a:sy n="58" d="100"/>
        </p:scale>
        <p:origin x="622" y="12"/>
      </p:cViewPr>
      <p:guideLst>
        <p:guide orient="horz" pos="2160"/>
        <p:guide pos="3840"/>
      </p:guideLst>
    </p:cSldViewPr>
  </p:slideViewPr>
  <p:outlineViewPr>
    <p:cViewPr>
      <p:scale>
        <a:sx n="33" d="100"/>
        <a:sy n="33" d="100"/>
      </p:scale>
      <p:origin x="0" y="-35520"/>
    </p:cViewPr>
  </p:outlin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5-04T17:12:06.62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5-04T17:12:21.94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5-04T17:12:35.17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189 155,'742'0,"-723"-1,1 0,-1 0,0-2,0-1,12-3,-1 1,-1 1,1 1,0 2,0 1,29 2,-15 0,874 0,-898 1,-1 0,0 1,0 1,-1 1,1 0,-1 2,41 10,-6-7,0-3,1-3,-1-1,1-3,9-3,37 1,219 2,-318 0,1 0,-1 0,1 0,-1 0,0 0,1 0,-1 1,1-1,-1 0,0 1,1-1,-1 1,0 0,0-1,1 1,-1 0,0 0,0 0,0 0,0 0,0 0,0 0,0 0,-1 0,1 0,0 0,0 1,-1-1,1 0,-1 0,1 1,-1-1,0 0,1 1,-1-1,0 1,0-1,0 0,0 1,0-1,0 1,-1 0,3 10,-2-11,1 1,-1-1,1 0,-1 1,0-1,0 0,0 1,1-1,-1 1,0-1,-1 0,1 1,0-1,0 0,-1 1,1-1,0 0,-1 1,0-1,1 0,-1 0,0 1,1-1,-1 0,0 0,0 0,0 0,-14 5,0-1,0 0,0-2,0 0,0 0,-10-1,-195 4,132-8,-544 2,534 11,31 24,15-17,-1-1,0-3,-1-2,0-3,-1-2,0-2,-28-2,-490-5,270 2,186-20,-18-23,80 21,-61-19,110 38,-1 0,1 1,-1 1,0-1,0 1,0 0,0 0,0 1,-4 0,-10-1,19 0,0 0,0 0,0 0,1-1,-1 1,0-1,0 1,1-1,-1 1,1-1,-1 0,1 0,0 0,0 0,0 0,0 0,0 0,0 0,1 0,-1-1,1 1,-1 0,1 0,0-1,0 1,0 0,0-1,0 1,1 0,-1 0,1-1,-1 1,1 0,0 0,0 0,0-11,0-136,-2 146,0 0,0-1,-1 1,1 0,-1 0,0 0,0 0,0 0,0 0,0 1,0-1,-1 1,0 0,1-1,-1 1,0 0,0 1,0-1,0 0,0 1,0 0,-1-1,1 1,0 1,-1-1,1 0,-1 1,1 0,-1-1,1 2,-1-1,4-1,-1 1,1 0,-1 0,1 0,-1-1,0 1,1 0,-1 0,1 0,-1 0,1 0,-1 0,0 0,1 0,-1 0,1 0,-1 0,1 1,-1-1,0 0,1 0,-1 0,1 1,-1-1,1 0,-1 1,1-1,0 0,-1 1,1-1,-1 1,1-1,0 1,-1-1,1 1,0-1,-1 1,1-1,0 1,0-1,0 1,-1-1,1 1,0 0,0-1,0 1,0-1,0 1,0-1,0 1,0 0,0-1,13 35,-8-23,7 65,-8-29,8 36,1-24,0 15,-9-29,-1-14,-3-29,-1 0,1 0,0 1,0-1,0 0,0 0,0 0,1 1,0-1,-1 0,1 0,0 0,1 0,-1 0,0 0,1 0,0-1,-1 1,1 0,0-1,1 0,-1 1,0-1,1 0,-1 0,1 0,-1 0,1-1,0 1,0-1,0 0,1 1,105 1,-68-4,902 1,-927-1,1-1,0 0,-1-1,0-1,1 0,9-5,60 0,-24 6,-17-2,1 3,0 1,10 2,13 0,537-1,-514-20,-12-13,87 21,-140 12,-16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5-04T17:46:30.28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72 388,'495'0,"-478"0,0-1,0-1,-1-1,1-1,0 0,1-2,33-10,65-10,8 19,-14-6,-15-2,-13-15,12 19,-17 5,76-47,-130 48,1 1,-1 1,1 1,23 1,428 2,-472-2,-1 1,0 0,0 0,1 0,-1 0,0 0,0 1,1-1,-1 0,0 1,0 0,0 0,0 0,1-1,-1 2,-1-1,1 0,0 0,0 1,0-1,-1 1,1-1,0 1,-1 0,0 0,1 0,-1-1,0 1,0 0,0 1,0-1,-1 0,1 0,0 0,-1 0,1 3,-3 124,2 16,-1-143,0 0,-1 1,1-1,0 0,-1 0,1 0,-1 0,0 0,0 0,0-1,0 1,0 0,0-1,0 0,0 1,0-1,-1 0,1 0,-1 0,1 0,-1-1,1 1,-1-1,1 0,-1 1,1-1,-1 0,1 0,-1-1,0 1,1 0,-1-1,1 0,-1 0,-1 0,-8 0,-581-1,484 14,-452-12,-215 0,772 0,1-1,-1 1,0-1,1 0,-1 0,0 0,1 0,-1-1,1 1,0-1,0 0,-1 0,1 0,0 0,1-1,-1 1,0-1,1 0,-1 0,1 0,0 0,0 0,0 0,1-1,-2-1,-1-5,0 1,1-1,0 0,0 0,1-1,1 1,0 0,0-8,2-191,-11 141,-3 31,11 34,0 0,1 0,-1-1,1 1,0-1,0 1,0-1,0 0,1 1,0-1,-1 0,1 1,1-3,-1 5,0 0,1 0,-1 0,1 0,-1 0,1 0,0 0,-1 0,1 0,0 1,0-1,-1 0,1 0,0 1,0-1,0 0,0 1,0-1,0 1,0-1,0 1,0-1,0 1,0 0,0 0,1-1,-1 1,1 0,12-2</inkml:trace>
</inkml:ink>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06300DE-8F36-4297-8FA5-7A6AA279EBFB}" type="datetimeFigureOut">
              <a:rPr lang="en-US" smtClean="0"/>
              <a:t>5/6/2019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6E71D3-D669-4966-802E-0EADFF21D03C}" type="slidenum">
              <a:rPr lang="en-US" smtClean="0"/>
              <a:t>‹#›</a:t>
            </a:fld>
            <a:endParaRPr lang="en-US" dirty="0"/>
          </a:p>
        </p:txBody>
      </p:sp>
    </p:spTree>
    <p:extLst>
      <p:ext uri="{BB962C8B-B14F-4D97-AF65-F5344CB8AC3E}">
        <p14:creationId xmlns:p14="http://schemas.microsoft.com/office/powerpoint/2010/main" val="23490999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6E71D3-D669-4966-802E-0EADFF21D03C}" type="slidenum">
              <a:rPr lang="en-US" smtClean="0"/>
              <a:t>4</a:t>
            </a:fld>
            <a:endParaRPr lang="en-US" dirty="0"/>
          </a:p>
        </p:txBody>
      </p:sp>
    </p:spTree>
    <p:extLst>
      <p:ext uri="{BB962C8B-B14F-4D97-AF65-F5344CB8AC3E}">
        <p14:creationId xmlns:p14="http://schemas.microsoft.com/office/powerpoint/2010/main" val="18384168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FF0000"/>
                </a:solidFill>
              </a:rPr>
              <a:t>My reason for removing these missing values instead of substituting them with other balancing values (such as mean of wind speed of the day) because I expect them to be relatively random values and replacing them with set values will cause inaccuracy in my analysis later.</a:t>
            </a:r>
          </a:p>
          <a:p>
            <a:endParaRPr lang="en-US" dirty="0"/>
          </a:p>
        </p:txBody>
      </p:sp>
      <p:sp>
        <p:nvSpPr>
          <p:cNvPr id="4" name="Slide Number Placeholder 3"/>
          <p:cNvSpPr>
            <a:spLocks noGrp="1"/>
          </p:cNvSpPr>
          <p:nvPr>
            <p:ph type="sldNum" sz="quarter" idx="5"/>
          </p:nvPr>
        </p:nvSpPr>
        <p:spPr/>
        <p:txBody>
          <a:bodyPr/>
          <a:lstStyle/>
          <a:p>
            <a:fld id="{BB6E71D3-D669-4966-802E-0EADFF21D03C}" type="slidenum">
              <a:rPr lang="en-US" smtClean="0"/>
              <a:t>9</a:t>
            </a:fld>
            <a:endParaRPr lang="en-US" dirty="0"/>
          </a:p>
        </p:txBody>
      </p:sp>
    </p:spTree>
    <p:extLst>
      <p:ext uri="{BB962C8B-B14F-4D97-AF65-F5344CB8AC3E}">
        <p14:creationId xmlns:p14="http://schemas.microsoft.com/office/powerpoint/2010/main" val="23808311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B6E71D3-D669-4966-802E-0EADFF21D03C}" type="slidenum">
              <a:rPr lang="en-US" smtClean="0"/>
              <a:t>15</a:t>
            </a:fld>
            <a:endParaRPr lang="en-US" dirty="0"/>
          </a:p>
        </p:txBody>
      </p:sp>
    </p:spTree>
    <p:extLst>
      <p:ext uri="{BB962C8B-B14F-4D97-AF65-F5344CB8AC3E}">
        <p14:creationId xmlns:p14="http://schemas.microsoft.com/office/powerpoint/2010/main" val="17835407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6E71D3-D669-4966-802E-0EADFF21D03C}" type="slidenum">
              <a:rPr lang="en-US" smtClean="0"/>
              <a:t>17</a:t>
            </a:fld>
            <a:endParaRPr lang="en-US" dirty="0"/>
          </a:p>
        </p:txBody>
      </p:sp>
    </p:spTree>
    <p:extLst>
      <p:ext uri="{BB962C8B-B14F-4D97-AF65-F5344CB8AC3E}">
        <p14:creationId xmlns:p14="http://schemas.microsoft.com/office/powerpoint/2010/main" val="7100987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B6E71D3-D669-4966-802E-0EADFF21D03C}" type="slidenum">
              <a:rPr lang="en-US" smtClean="0"/>
              <a:t>29</a:t>
            </a:fld>
            <a:endParaRPr lang="en-US" dirty="0"/>
          </a:p>
        </p:txBody>
      </p:sp>
    </p:spTree>
    <p:extLst>
      <p:ext uri="{BB962C8B-B14F-4D97-AF65-F5344CB8AC3E}">
        <p14:creationId xmlns:p14="http://schemas.microsoft.com/office/powerpoint/2010/main" val="6365670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B6E71D3-D669-4966-802E-0EADFF21D03C}" type="slidenum">
              <a:rPr lang="en-US" smtClean="0"/>
              <a:t>30</a:t>
            </a:fld>
            <a:endParaRPr lang="en-US" dirty="0"/>
          </a:p>
        </p:txBody>
      </p:sp>
    </p:spTree>
    <p:extLst>
      <p:ext uri="{BB962C8B-B14F-4D97-AF65-F5344CB8AC3E}">
        <p14:creationId xmlns:p14="http://schemas.microsoft.com/office/powerpoint/2010/main" val="15173063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43467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249500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7740218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263145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1244049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405921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933997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045012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5/6/2019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22634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5/6/2019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526516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5/6/2019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388578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5/6/2019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901179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5/6/2019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710028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5/6/2019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460847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61300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5/6/2019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979556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pPr/>
              <a:t>5/6/2019</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60119367"/>
      </p:ext>
    </p:extLst>
  </p:cSld>
  <p:clrMap bg1="dk1" tx1="lt1" bg2="dk2" tx2="lt2" accent1="accent1" accent2="accent2" accent3="accent3" accent4="accent4" accent5="accent5" accent6="accent6" hlink="hlink" folHlink="folHlink"/>
  <p:sldLayoutIdLst>
    <p:sldLayoutId id="2147483882" r:id="rId1"/>
    <p:sldLayoutId id="2147483883" r:id="rId2"/>
    <p:sldLayoutId id="2147483884" r:id="rId3"/>
    <p:sldLayoutId id="2147483885" r:id="rId4"/>
    <p:sldLayoutId id="2147483886" r:id="rId5"/>
    <p:sldLayoutId id="2147483887" r:id="rId6"/>
    <p:sldLayoutId id="2147483888" r:id="rId7"/>
    <p:sldLayoutId id="2147483889" r:id="rId8"/>
    <p:sldLayoutId id="2147483890" r:id="rId9"/>
    <p:sldLayoutId id="2147483891" r:id="rId10"/>
    <p:sldLayoutId id="2147483892" r:id="rId11"/>
    <p:sldLayoutId id="2147483893" r:id="rId12"/>
    <p:sldLayoutId id="2147483894" r:id="rId13"/>
    <p:sldLayoutId id="2147483895" r:id="rId14"/>
    <p:sldLayoutId id="2147483896" r:id="rId15"/>
    <p:sldLayoutId id="2147483897"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6.png"/><Relationship Id="rId7" Type="http://schemas.openxmlformats.org/officeDocument/2006/relationships/customXml" Target="../ink/ink3.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customXml" Target="../ink/ink2.xml"/><Relationship Id="rId5" Type="http://schemas.openxmlformats.org/officeDocument/2006/relationships/image" Target="../media/image7.png"/><Relationship Id="rId4" Type="http://schemas.openxmlformats.org/officeDocument/2006/relationships/customXml" Target="../ink/ink1.xml"/></Relationships>
</file>

<file path=ppt/slides/_rels/slide18.xml.rels><?xml version="1.0" encoding="UTF-8" standalone="yes"?>
<Relationships xmlns="http://schemas.openxmlformats.org/package/2006/relationships"><Relationship Id="rId3" Type="http://schemas.openxmlformats.org/officeDocument/2006/relationships/customXml" Target="../ink/ink4.xml"/><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8675" y="172456"/>
            <a:ext cx="10131425" cy="845657"/>
          </a:xfrm>
        </p:spPr>
        <p:txBody>
          <a:bodyPr>
            <a:noAutofit/>
          </a:bodyPr>
          <a:lstStyle/>
          <a:p>
            <a:r>
              <a:rPr lang="en-US" sz="5400" dirty="0"/>
              <a:t>      Bike Sharing System</a:t>
            </a:r>
          </a:p>
        </p:txBody>
      </p:sp>
      <p:sp>
        <p:nvSpPr>
          <p:cNvPr id="15" name="TextBox 14"/>
          <p:cNvSpPr txBox="1"/>
          <p:nvPr/>
        </p:nvSpPr>
        <p:spPr>
          <a:xfrm>
            <a:off x="8338496" y="5677648"/>
            <a:ext cx="2650084" cy="478144"/>
          </a:xfrm>
          <a:prstGeom prst="rect">
            <a:avLst/>
          </a:prstGeom>
          <a:noFill/>
        </p:spPr>
        <p:txBody>
          <a:bodyPr wrap="none" rtlCol="0">
            <a:spAutoFit/>
          </a:bodyPr>
          <a:lstStyle/>
          <a:p>
            <a:pPr>
              <a:lnSpc>
                <a:spcPct val="114000"/>
              </a:lnSpc>
            </a:pPr>
            <a:r>
              <a:rPr lang="en-IN" sz="2400" dirty="0">
                <a:latin typeface="Arial" pitchFamily="34" charset="0"/>
                <a:ea typeface="Baskerville Old Face" charset="0"/>
                <a:cs typeface="Arial" pitchFamily="34" charset="0"/>
              </a:rPr>
              <a:t>Pragya Pramudita</a:t>
            </a:r>
            <a:endParaRPr lang="en-US" sz="2400" dirty="0">
              <a:latin typeface="Arial" pitchFamily="34" charset="0"/>
              <a:ea typeface="Baskerville Old Face" charset="0"/>
              <a:cs typeface="Arial" pitchFamily="34" charset="0"/>
            </a:endParaRPr>
          </a:p>
        </p:txBody>
      </p:sp>
      <p:sp>
        <p:nvSpPr>
          <p:cNvPr id="16" name="TextBox 15"/>
          <p:cNvSpPr txBox="1"/>
          <p:nvPr/>
        </p:nvSpPr>
        <p:spPr>
          <a:xfrm>
            <a:off x="8240595" y="5308316"/>
            <a:ext cx="1881925" cy="369332"/>
          </a:xfrm>
          <a:prstGeom prst="rect">
            <a:avLst/>
          </a:prstGeom>
          <a:noFill/>
        </p:spPr>
        <p:txBody>
          <a:bodyPr wrap="none" rtlCol="0">
            <a:spAutoFit/>
          </a:bodyPr>
          <a:lstStyle/>
          <a:p>
            <a:r>
              <a:rPr lang="en-US" dirty="0">
                <a:latin typeface="Arial" pitchFamily="34" charset="0"/>
                <a:cs typeface="Arial" pitchFamily="34" charset="0"/>
              </a:rPr>
              <a:t>  </a:t>
            </a:r>
            <a:r>
              <a:rPr lang="en-US" dirty="0">
                <a:latin typeface="Arial" pitchFamily="34" charset="0"/>
                <a:ea typeface="Baskerville Old Face" charset="0"/>
                <a:cs typeface="Arial" pitchFamily="34" charset="0"/>
              </a:rPr>
              <a:t>PROJECT BY  </a:t>
            </a:r>
          </a:p>
        </p:txBody>
      </p:sp>
      <p:sp>
        <p:nvSpPr>
          <p:cNvPr id="3" name="TextBox 2"/>
          <p:cNvSpPr txBox="1"/>
          <p:nvPr/>
        </p:nvSpPr>
        <p:spPr>
          <a:xfrm>
            <a:off x="592280" y="1029170"/>
            <a:ext cx="9241727" cy="800219"/>
          </a:xfrm>
          <a:prstGeom prst="rect">
            <a:avLst/>
          </a:prstGeom>
          <a:noFill/>
        </p:spPr>
        <p:txBody>
          <a:bodyPr wrap="square" rtlCol="0">
            <a:spAutoFit/>
          </a:bodyPr>
          <a:lstStyle/>
          <a:p>
            <a:r>
              <a:rPr lang="en-US" sz="2800" dirty="0">
                <a:solidFill>
                  <a:schemeClr val="accent1"/>
                </a:solidFill>
                <a:latin typeface="+mj-lt"/>
                <a:ea typeface="+mj-ea"/>
                <a:cs typeface="+mj-cs"/>
              </a:rPr>
              <a:t>A Healthy and convenient approach for commutation</a:t>
            </a:r>
          </a:p>
          <a:p>
            <a:endParaRPr lang="en-US" dirty="0"/>
          </a:p>
        </p:txBody>
      </p:sp>
      <p:pic>
        <p:nvPicPr>
          <p:cNvPr id="5" name="Picture 4">
            <a:extLst>
              <a:ext uri="{FF2B5EF4-FFF2-40B4-BE49-F238E27FC236}">
                <a16:creationId xmlns:a16="http://schemas.microsoft.com/office/drawing/2014/main" id="{D8071789-FA1B-4737-BDD1-3A184A107429}"/>
              </a:ext>
            </a:extLst>
          </p:cNvPr>
          <p:cNvPicPr>
            <a:picLocks noChangeAspect="1"/>
          </p:cNvPicPr>
          <p:nvPr/>
        </p:nvPicPr>
        <p:blipFill>
          <a:blip r:embed="rId2"/>
          <a:stretch>
            <a:fillRect/>
          </a:stretch>
        </p:blipFill>
        <p:spPr>
          <a:xfrm>
            <a:off x="716074" y="1720115"/>
            <a:ext cx="6274861" cy="4435677"/>
          </a:xfrm>
          <a:prstGeom prst="rect">
            <a:avLst/>
          </a:prstGeom>
        </p:spPr>
      </p:pic>
    </p:spTree>
    <p:extLst>
      <p:ext uri="{BB962C8B-B14F-4D97-AF65-F5344CB8AC3E}">
        <p14:creationId xmlns:p14="http://schemas.microsoft.com/office/powerpoint/2010/main" val="8776436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3DF6F3C-F445-4C33-AEA1-77197A402330}"/>
              </a:ext>
            </a:extLst>
          </p:cNvPr>
          <p:cNvPicPr/>
          <p:nvPr/>
        </p:nvPicPr>
        <p:blipFill>
          <a:blip r:embed="rId2"/>
          <a:stretch>
            <a:fillRect/>
          </a:stretch>
        </p:blipFill>
        <p:spPr>
          <a:xfrm>
            <a:off x="1223584" y="3887845"/>
            <a:ext cx="9203207" cy="2121182"/>
          </a:xfrm>
          <a:prstGeom prst="rect">
            <a:avLst/>
          </a:prstGeom>
        </p:spPr>
      </p:pic>
      <p:pic>
        <p:nvPicPr>
          <p:cNvPr id="3" name="Picture 2">
            <a:extLst>
              <a:ext uri="{FF2B5EF4-FFF2-40B4-BE49-F238E27FC236}">
                <a16:creationId xmlns:a16="http://schemas.microsoft.com/office/drawing/2014/main" id="{B9DA793B-ABD0-409F-BEFE-40014491CB9D}"/>
              </a:ext>
            </a:extLst>
          </p:cNvPr>
          <p:cNvPicPr>
            <a:picLocks noChangeAspect="1"/>
          </p:cNvPicPr>
          <p:nvPr/>
        </p:nvPicPr>
        <p:blipFill>
          <a:blip r:embed="rId3"/>
          <a:stretch>
            <a:fillRect/>
          </a:stretch>
        </p:blipFill>
        <p:spPr>
          <a:xfrm>
            <a:off x="1216670" y="952705"/>
            <a:ext cx="9157158" cy="1973980"/>
          </a:xfrm>
          <a:prstGeom prst="rect">
            <a:avLst/>
          </a:prstGeom>
        </p:spPr>
      </p:pic>
      <p:sp>
        <p:nvSpPr>
          <p:cNvPr id="4" name="TextBox 3">
            <a:extLst>
              <a:ext uri="{FF2B5EF4-FFF2-40B4-BE49-F238E27FC236}">
                <a16:creationId xmlns:a16="http://schemas.microsoft.com/office/drawing/2014/main" id="{9F8D0533-6ECF-4C1C-9444-D65A0E92899C}"/>
              </a:ext>
            </a:extLst>
          </p:cNvPr>
          <p:cNvSpPr txBox="1"/>
          <p:nvPr/>
        </p:nvSpPr>
        <p:spPr>
          <a:xfrm flipH="1">
            <a:off x="1091687" y="480582"/>
            <a:ext cx="3809234" cy="369332"/>
          </a:xfrm>
          <a:prstGeom prst="rect">
            <a:avLst/>
          </a:prstGeom>
          <a:noFill/>
        </p:spPr>
        <p:txBody>
          <a:bodyPr wrap="square" rtlCol="0">
            <a:spAutoFit/>
          </a:bodyPr>
          <a:lstStyle/>
          <a:p>
            <a:r>
              <a:rPr lang="en-US" dirty="0"/>
              <a:t>Data before pre-processing</a:t>
            </a:r>
          </a:p>
        </p:txBody>
      </p:sp>
      <p:sp>
        <p:nvSpPr>
          <p:cNvPr id="6" name="TextBox 5">
            <a:extLst>
              <a:ext uri="{FF2B5EF4-FFF2-40B4-BE49-F238E27FC236}">
                <a16:creationId xmlns:a16="http://schemas.microsoft.com/office/drawing/2014/main" id="{A06BB0F1-622A-46C6-9029-E4577D311FCA}"/>
              </a:ext>
            </a:extLst>
          </p:cNvPr>
          <p:cNvSpPr txBox="1"/>
          <p:nvPr/>
        </p:nvSpPr>
        <p:spPr>
          <a:xfrm>
            <a:off x="1091687" y="3244334"/>
            <a:ext cx="3513205" cy="369332"/>
          </a:xfrm>
          <a:prstGeom prst="rect">
            <a:avLst/>
          </a:prstGeom>
          <a:noFill/>
        </p:spPr>
        <p:txBody>
          <a:bodyPr wrap="square" rtlCol="0">
            <a:spAutoFit/>
          </a:bodyPr>
          <a:lstStyle/>
          <a:p>
            <a:r>
              <a:rPr lang="en-US" dirty="0"/>
              <a:t>Data after pre-processing</a:t>
            </a:r>
          </a:p>
        </p:txBody>
      </p:sp>
    </p:spTree>
    <p:extLst>
      <p:ext uri="{BB962C8B-B14F-4D97-AF65-F5344CB8AC3E}">
        <p14:creationId xmlns:p14="http://schemas.microsoft.com/office/powerpoint/2010/main" val="11447518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616A8-C976-4948-B61B-4733680670BB}"/>
              </a:ext>
            </a:extLst>
          </p:cNvPr>
          <p:cNvSpPr>
            <a:spLocks noGrp="1"/>
          </p:cNvSpPr>
          <p:nvPr>
            <p:ph type="title"/>
          </p:nvPr>
        </p:nvSpPr>
        <p:spPr>
          <a:xfrm>
            <a:off x="631285" y="2438399"/>
            <a:ext cx="8596668" cy="2304639"/>
          </a:xfrm>
        </p:spPr>
        <p:txBody>
          <a:bodyPr>
            <a:normAutofit/>
          </a:bodyPr>
          <a:lstStyle/>
          <a:p>
            <a:r>
              <a:rPr lang="en-US" sz="3200" dirty="0"/>
              <a:t>HYPOTHESIS TESTING</a:t>
            </a:r>
            <a:br>
              <a:rPr lang="en-US" dirty="0"/>
            </a:br>
            <a:r>
              <a:rPr lang="en-US" sz="2800" dirty="0"/>
              <a:t>One sample</a:t>
            </a:r>
            <a:br>
              <a:rPr lang="en-US" sz="2800" dirty="0"/>
            </a:br>
            <a:r>
              <a:rPr lang="en-US" sz="2800" dirty="0"/>
              <a:t>Two sample</a:t>
            </a:r>
          </a:p>
        </p:txBody>
      </p:sp>
    </p:spTree>
    <p:extLst>
      <p:ext uri="{BB962C8B-B14F-4D97-AF65-F5344CB8AC3E}">
        <p14:creationId xmlns:p14="http://schemas.microsoft.com/office/powerpoint/2010/main" val="33477125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ADC0D89-2785-4613-A699-7083E757D07E}"/>
              </a:ext>
            </a:extLst>
          </p:cNvPr>
          <p:cNvSpPr txBox="1"/>
          <p:nvPr/>
        </p:nvSpPr>
        <p:spPr>
          <a:xfrm flipH="1">
            <a:off x="578569" y="739135"/>
            <a:ext cx="8677263" cy="2123658"/>
          </a:xfrm>
          <a:prstGeom prst="rect">
            <a:avLst/>
          </a:prstGeom>
          <a:noFill/>
        </p:spPr>
        <p:txBody>
          <a:bodyPr wrap="square" rtlCol="0">
            <a:spAutoFit/>
          </a:bodyPr>
          <a:lstStyle/>
          <a:p>
            <a:r>
              <a:rPr lang="en-US" sz="2400" b="1" dirty="0">
                <a:solidFill>
                  <a:schemeClr val="accent1">
                    <a:lumMod val="75000"/>
                  </a:schemeClr>
                </a:solidFill>
              </a:rPr>
              <a:t>One Sample Hypothesis testing</a:t>
            </a:r>
          </a:p>
          <a:p>
            <a:endParaRPr lang="en-US" dirty="0"/>
          </a:p>
          <a:p>
            <a:r>
              <a:rPr lang="en-US" dirty="0"/>
              <a:t>Null Hypothesis (H0) : Average bike count rented per hour  = 120</a:t>
            </a:r>
          </a:p>
          <a:p>
            <a:endParaRPr lang="en-US" dirty="0"/>
          </a:p>
          <a:p>
            <a:r>
              <a:rPr lang="en-US" dirty="0"/>
              <a:t>Alternative Hypothesis (Ha) : Average bike count rented per hour ≠ 120</a:t>
            </a:r>
          </a:p>
          <a:p>
            <a:endParaRPr lang="en-US" dirty="0"/>
          </a:p>
          <a:p>
            <a:r>
              <a:rPr lang="en-US" dirty="0"/>
              <a:t>Confidence level : 95%</a:t>
            </a:r>
          </a:p>
        </p:txBody>
      </p:sp>
      <p:sp>
        <p:nvSpPr>
          <p:cNvPr id="5" name="TextBox 4">
            <a:extLst>
              <a:ext uri="{FF2B5EF4-FFF2-40B4-BE49-F238E27FC236}">
                <a16:creationId xmlns:a16="http://schemas.microsoft.com/office/drawing/2014/main" id="{D315F8B4-D461-488E-A707-336BBA2C66B4}"/>
              </a:ext>
            </a:extLst>
          </p:cNvPr>
          <p:cNvSpPr txBox="1"/>
          <p:nvPr/>
        </p:nvSpPr>
        <p:spPr>
          <a:xfrm>
            <a:off x="650931" y="5578498"/>
            <a:ext cx="10328445" cy="923330"/>
          </a:xfrm>
          <a:prstGeom prst="rect">
            <a:avLst/>
          </a:prstGeom>
          <a:noFill/>
        </p:spPr>
        <p:txBody>
          <a:bodyPr wrap="square" rtlCol="0">
            <a:spAutoFit/>
          </a:bodyPr>
          <a:lstStyle/>
          <a:p>
            <a:r>
              <a:rPr lang="en-US" dirty="0"/>
              <a:t>From the z-test results ,p-value is greater than 0.05. Hence we can conclude that we have enough evidence to accept null hypothesis and reject alternative hypothesis. With 95% confidence level we can say that average count of bike rented per hour is 120.</a:t>
            </a:r>
          </a:p>
        </p:txBody>
      </p:sp>
      <p:pic>
        <p:nvPicPr>
          <p:cNvPr id="6" name="Picture 5">
            <a:extLst>
              <a:ext uri="{FF2B5EF4-FFF2-40B4-BE49-F238E27FC236}">
                <a16:creationId xmlns:a16="http://schemas.microsoft.com/office/drawing/2014/main" id="{E3B94DF4-74FE-4A3E-B20C-E0CBA3CFFB3A}"/>
              </a:ext>
            </a:extLst>
          </p:cNvPr>
          <p:cNvPicPr>
            <a:picLocks noChangeAspect="1"/>
          </p:cNvPicPr>
          <p:nvPr/>
        </p:nvPicPr>
        <p:blipFill>
          <a:blip r:embed="rId2"/>
          <a:stretch>
            <a:fillRect/>
          </a:stretch>
        </p:blipFill>
        <p:spPr>
          <a:xfrm>
            <a:off x="585146" y="2906162"/>
            <a:ext cx="10400809" cy="2549790"/>
          </a:xfrm>
          <a:prstGeom prst="rect">
            <a:avLst/>
          </a:prstGeom>
        </p:spPr>
      </p:pic>
    </p:spTree>
    <p:extLst>
      <p:ext uri="{BB962C8B-B14F-4D97-AF65-F5344CB8AC3E}">
        <p14:creationId xmlns:p14="http://schemas.microsoft.com/office/powerpoint/2010/main" val="35706443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B70EC2-FFF5-4930-9F4F-3F03EA7D0A11}"/>
              </a:ext>
            </a:extLst>
          </p:cNvPr>
          <p:cNvSpPr txBox="1"/>
          <p:nvPr/>
        </p:nvSpPr>
        <p:spPr>
          <a:xfrm>
            <a:off x="543817" y="519225"/>
            <a:ext cx="10828074" cy="2954655"/>
          </a:xfrm>
          <a:prstGeom prst="rect">
            <a:avLst/>
          </a:prstGeom>
          <a:noFill/>
        </p:spPr>
        <p:txBody>
          <a:bodyPr wrap="square" rtlCol="0">
            <a:spAutoFit/>
          </a:bodyPr>
          <a:lstStyle/>
          <a:p>
            <a:r>
              <a:rPr lang="en-US" sz="2400" b="1" dirty="0">
                <a:solidFill>
                  <a:schemeClr val="accent1">
                    <a:lumMod val="75000"/>
                  </a:schemeClr>
                </a:solidFill>
              </a:rPr>
              <a:t>Two sample Hypothesis testing </a:t>
            </a:r>
          </a:p>
          <a:p>
            <a:endParaRPr lang="en-US" b="1" dirty="0"/>
          </a:p>
          <a:p>
            <a:r>
              <a:rPr lang="en-US" b="1" dirty="0"/>
              <a:t>Null Hypothesis (H0) : The total count of bike on working and non-working day will be same</a:t>
            </a:r>
          </a:p>
          <a:p>
            <a:endParaRPr lang="en-US" b="1" dirty="0"/>
          </a:p>
          <a:p>
            <a:r>
              <a:rPr lang="en-US" b="1" dirty="0"/>
              <a:t>Alternative Hypothesis(Ha) : The total count of bike on working and non-working days same will not be same</a:t>
            </a:r>
          </a:p>
          <a:p>
            <a:endParaRPr lang="en-US" b="1" dirty="0"/>
          </a:p>
          <a:p>
            <a:r>
              <a:rPr lang="en-US" b="1" dirty="0"/>
              <a:t>Confidence level : 95%</a:t>
            </a:r>
            <a:endParaRPr lang="en-US" dirty="0"/>
          </a:p>
          <a:p>
            <a:endParaRPr lang="en-US" b="1" dirty="0"/>
          </a:p>
          <a:p>
            <a:endParaRPr lang="en-US" b="1" dirty="0"/>
          </a:p>
        </p:txBody>
      </p:sp>
      <p:pic>
        <p:nvPicPr>
          <p:cNvPr id="3" name="Picture 2">
            <a:extLst>
              <a:ext uri="{FF2B5EF4-FFF2-40B4-BE49-F238E27FC236}">
                <a16:creationId xmlns:a16="http://schemas.microsoft.com/office/drawing/2014/main" id="{E459D831-1072-4FCD-85F3-3A7DC4845650}"/>
              </a:ext>
            </a:extLst>
          </p:cNvPr>
          <p:cNvPicPr>
            <a:picLocks noChangeAspect="1"/>
          </p:cNvPicPr>
          <p:nvPr/>
        </p:nvPicPr>
        <p:blipFill>
          <a:blip r:embed="rId2"/>
          <a:stretch>
            <a:fillRect/>
          </a:stretch>
        </p:blipFill>
        <p:spPr>
          <a:xfrm>
            <a:off x="703884" y="3251301"/>
            <a:ext cx="10078135" cy="1965383"/>
          </a:xfrm>
          <a:prstGeom prst="rect">
            <a:avLst/>
          </a:prstGeom>
        </p:spPr>
      </p:pic>
      <p:sp>
        <p:nvSpPr>
          <p:cNvPr id="4" name="TextBox 3">
            <a:extLst>
              <a:ext uri="{FF2B5EF4-FFF2-40B4-BE49-F238E27FC236}">
                <a16:creationId xmlns:a16="http://schemas.microsoft.com/office/drawing/2014/main" id="{2FBC4C3D-7659-4EB5-8071-6BCEC5EC73A5}"/>
              </a:ext>
            </a:extLst>
          </p:cNvPr>
          <p:cNvSpPr txBox="1"/>
          <p:nvPr/>
        </p:nvSpPr>
        <p:spPr>
          <a:xfrm>
            <a:off x="592058" y="5499556"/>
            <a:ext cx="7894100" cy="369332"/>
          </a:xfrm>
          <a:prstGeom prst="rect">
            <a:avLst/>
          </a:prstGeom>
          <a:noFill/>
        </p:spPr>
        <p:txBody>
          <a:bodyPr wrap="square" rtlCol="0">
            <a:spAutoFit/>
          </a:bodyPr>
          <a:lstStyle/>
          <a:p>
            <a:endParaRPr lang="en-US" dirty="0"/>
          </a:p>
        </p:txBody>
      </p:sp>
      <p:sp>
        <p:nvSpPr>
          <p:cNvPr id="5" name="TextBox 4">
            <a:extLst>
              <a:ext uri="{FF2B5EF4-FFF2-40B4-BE49-F238E27FC236}">
                <a16:creationId xmlns:a16="http://schemas.microsoft.com/office/drawing/2014/main" id="{2DCD1F2B-ABF1-4A57-BD68-C8B0CEF6519E}"/>
              </a:ext>
            </a:extLst>
          </p:cNvPr>
          <p:cNvSpPr txBox="1"/>
          <p:nvPr/>
        </p:nvSpPr>
        <p:spPr>
          <a:xfrm flipH="1">
            <a:off x="592058" y="5229842"/>
            <a:ext cx="9821908" cy="1477328"/>
          </a:xfrm>
          <a:prstGeom prst="rect">
            <a:avLst/>
          </a:prstGeom>
          <a:noFill/>
        </p:spPr>
        <p:txBody>
          <a:bodyPr wrap="square" rtlCol="0">
            <a:spAutoFit/>
          </a:bodyPr>
          <a:lstStyle/>
          <a:p>
            <a:r>
              <a:rPr lang="en-US" dirty="0"/>
              <a:t>From the Z-test result p-value is less than 0.05 hence, we can conclude that we have enough evidence to reject our null hypothesis  and accept alternative hypothesis.</a:t>
            </a:r>
          </a:p>
          <a:p>
            <a:endParaRPr lang="en-US" dirty="0"/>
          </a:p>
          <a:p>
            <a:r>
              <a:rPr lang="en-US" dirty="0"/>
              <a:t>Conclusion : Total rented bike will be different on working and non-working day based on 95% confidence level</a:t>
            </a:r>
          </a:p>
        </p:txBody>
      </p:sp>
    </p:spTree>
    <p:extLst>
      <p:ext uri="{BB962C8B-B14F-4D97-AF65-F5344CB8AC3E}">
        <p14:creationId xmlns:p14="http://schemas.microsoft.com/office/powerpoint/2010/main" val="11585219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BA72F3-5474-4FDB-843C-831C73DEB499}"/>
              </a:ext>
            </a:extLst>
          </p:cNvPr>
          <p:cNvSpPr>
            <a:spLocks noGrp="1"/>
          </p:cNvSpPr>
          <p:nvPr>
            <p:ph type="title"/>
          </p:nvPr>
        </p:nvSpPr>
        <p:spPr>
          <a:xfrm>
            <a:off x="618129" y="2431822"/>
            <a:ext cx="8596668" cy="1320800"/>
          </a:xfrm>
        </p:spPr>
        <p:txBody>
          <a:bodyPr>
            <a:normAutofit/>
          </a:bodyPr>
          <a:lstStyle/>
          <a:p>
            <a:r>
              <a:rPr lang="en-US" sz="2800" dirty="0"/>
              <a:t>LINEAR REGRESSION MODEL </a:t>
            </a:r>
          </a:p>
        </p:txBody>
      </p:sp>
    </p:spTree>
    <p:extLst>
      <p:ext uri="{BB962C8B-B14F-4D97-AF65-F5344CB8AC3E}">
        <p14:creationId xmlns:p14="http://schemas.microsoft.com/office/powerpoint/2010/main" val="9252754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4685" y="279401"/>
            <a:ext cx="7171238" cy="677916"/>
          </a:xfrm>
        </p:spPr>
        <p:txBody>
          <a:bodyPr/>
          <a:lstStyle/>
          <a:p>
            <a:r>
              <a:rPr lang="en-US" sz="3200" dirty="0"/>
              <a:t>METHODOLOGY</a:t>
            </a:r>
          </a:p>
        </p:txBody>
      </p:sp>
      <p:sp>
        <p:nvSpPr>
          <p:cNvPr id="3" name="Content Placeholder 2"/>
          <p:cNvSpPr>
            <a:spLocks noGrp="1"/>
          </p:cNvSpPr>
          <p:nvPr>
            <p:ph idx="1"/>
          </p:nvPr>
        </p:nvSpPr>
        <p:spPr>
          <a:xfrm>
            <a:off x="644685" y="957317"/>
            <a:ext cx="11326920" cy="5900683"/>
          </a:xfrm>
        </p:spPr>
        <p:txBody>
          <a:bodyPr>
            <a:normAutofit fontScale="92500" lnSpcReduction="10000"/>
          </a:bodyPr>
          <a:lstStyle/>
          <a:p>
            <a:pPr algn="just"/>
            <a:r>
              <a:rPr lang="en-IN" sz="2000" dirty="0">
                <a:latin typeface="Arial" pitchFamily="34" charset="0"/>
                <a:cs typeface="Arial" pitchFamily="34" charset="0"/>
              </a:rPr>
              <a:t>I have chosen Multiple Linear Regression analysis to analyse and determine the trends in the data. It is used to explain the relationship between a continuous dependent variable and  two or more independent variables. </a:t>
            </a:r>
          </a:p>
          <a:p>
            <a:pPr algn="just"/>
            <a:r>
              <a:rPr lang="en-IN" sz="2000" dirty="0">
                <a:latin typeface="Arial" pitchFamily="34" charset="0"/>
                <a:cs typeface="Arial" pitchFamily="34" charset="0"/>
              </a:rPr>
              <a:t>Following are the steps used in analysing the data using MLR: </a:t>
            </a:r>
            <a:endParaRPr lang="en-IN" dirty="0">
              <a:latin typeface="Arial" pitchFamily="34" charset="0"/>
              <a:cs typeface="Arial" pitchFamily="34" charset="0"/>
            </a:endParaRPr>
          </a:p>
          <a:p>
            <a:pPr marL="800100" lvl="1" indent="-342900" algn="just">
              <a:spcAft>
                <a:spcPts val="600"/>
              </a:spcAft>
              <a:buFont typeface="Arial"/>
              <a:buAutoNum type="arabicPeriod"/>
            </a:pPr>
            <a:r>
              <a:rPr lang="en-IN" sz="1800" dirty="0">
                <a:latin typeface="Arial" pitchFamily="34" charset="0"/>
                <a:cs typeface="Arial" pitchFamily="34" charset="0"/>
              </a:rPr>
              <a:t>Choosing between N-fold cross validation or hold out evaluation</a:t>
            </a:r>
          </a:p>
          <a:p>
            <a:pPr marL="800100" lvl="1" indent="-342900" algn="just">
              <a:spcAft>
                <a:spcPts val="600"/>
              </a:spcAft>
              <a:buFont typeface="Arial"/>
              <a:buAutoNum type="arabicPeriod"/>
            </a:pPr>
            <a:r>
              <a:rPr lang="en-IN" sz="1800" dirty="0">
                <a:latin typeface="Arial" pitchFamily="34" charset="0"/>
                <a:cs typeface="Arial" pitchFamily="34" charset="0"/>
              </a:rPr>
              <a:t>Decision about splitting the data</a:t>
            </a:r>
          </a:p>
          <a:p>
            <a:pPr marL="800100" lvl="1" indent="-342900" algn="just">
              <a:spcAft>
                <a:spcPts val="600"/>
              </a:spcAft>
              <a:buAutoNum type="arabicPeriod"/>
            </a:pPr>
            <a:r>
              <a:rPr lang="en-IN" sz="1800" dirty="0">
                <a:latin typeface="Arial" pitchFamily="34" charset="0"/>
                <a:cs typeface="Arial" pitchFamily="34" charset="0"/>
              </a:rPr>
              <a:t>Determining linearity by examining scatter plots and correlation matrix</a:t>
            </a:r>
          </a:p>
          <a:p>
            <a:pPr marL="800100" lvl="1" indent="-342900" algn="just">
              <a:spcAft>
                <a:spcPts val="600"/>
              </a:spcAft>
              <a:buFont typeface="+mj-lt"/>
              <a:buAutoNum type="arabicPeriod"/>
            </a:pPr>
            <a:r>
              <a:rPr lang="en-IN" sz="1800" dirty="0">
                <a:latin typeface="Arial" pitchFamily="34" charset="0"/>
                <a:cs typeface="Arial" pitchFamily="34" charset="0"/>
              </a:rPr>
              <a:t>Transformation of data (for non linear data)</a:t>
            </a:r>
          </a:p>
          <a:p>
            <a:pPr marL="800100" lvl="1" indent="-342900" algn="just">
              <a:spcAft>
                <a:spcPts val="600"/>
              </a:spcAft>
              <a:buFont typeface="+mj-lt"/>
              <a:buAutoNum type="arabicPeriod"/>
            </a:pPr>
            <a:r>
              <a:rPr lang="en-IN" sz="1800" dirty="0">
                <a:latin typeface="Arial" pitchFamily="34" charset="0"/>
                <a:cs typeface="Arial" pitchFamily="34" charset="0"/>
              </a:rPr>
              <a:t>Feature selection techniques </a:t>
            </a:r>
          </a:p>
          <a:p>
            <a:pPr marL="800100" lvl="1" indent="-342900" algn="just">
              <a:spcAft>
                <a:spcPts val="600"/>
              </a:spcAft>
              <a:buFont typeface="+mj-lt"/>
              <a:buAutoNum type="arabicPeriod"/>
            </a:pPr>
            <a:r>
              <a:rPr lang="en-IN" sz="1800" dirty="0">
                <a:latin typeface="Arial" pitchFamily="34" charset="0"/>
                <a:cs typeface="Arial" pitchFamily="34" charset="0"/>
              </a:rPr>
              <a:t>Residual analysis</a:t>
            </a:r>
          </a:p>
          <a:p>
            <a:pPr marL="800100" lvl="1" indent="-342900" algn="just">
              <a:spcAft>
                <a:spcPts val="600"/>
              </a:spcAft>
              <a:buFont typeface="+mj-lt"/>
              <a:buAutoNum type="arabicPeriod"/>
            </a:pPr>
            <a:r>
              <a:rPr lang="en-IN" sz="1800" dirty="0">
                <a:latin typeface="Arial" pitchFamily="34" charset="0"/>
                <a:cs typeface="Arial" pitchFamily="34" charset="0"/>
              </a:rPr>
              <a:t>Checking for multicollinearity</a:t>
            </a:r>
          </a:p>
          <a:p>
            <a:pPr marL="800100" lvl="1" indent="-342900" algn="just">
              <a:spcAft>
                <a:spcPts val="600"/>
              </a:spcAft>
              <a:buFont typeface="+mj-lt"/>
              <a:buAutoNum type="arabicPeriod"/>
            </a:pPr>
            <a:r>
              <a:rPr lang="en-IN" sz="1800" dirty="0">
                <a:latin typeface="Arial" pitchFamily="34" charset="0"/>
                <a:cs typeface="Arial" pitchFamily="34" charset="0"/>
              </a:rPr>
              <a:t>Selecting the best model (based on MSE)</a:t>
            </a:r>
          </a:p>
          <a:p>
            <a:pPr marL="800100" lvl="1" indent="-342900" algn="just">
              <a:spcAft>
                <a:spcPts val="600"/>
              </a:spcAft>
              <a:buFont typeface="+mj-lt"/>
              <a:buAutoNum type="arabicPeriod"/>
            </a:pPr>
            <a:r>
              <a:rPr lang="en-IN" sz="1800" dirty="0">
                <a:latin typeface="Arial" pitchFamily="34" charset="0"/>
                <a:cs typeface="Arial" pitchFamily="34" charset="0"/>
              </a:rPr>
              <a:t> Introducing interaction terms (dummy variables) to further improve the mode</a:t>
            </a:r>
          </a:p>
          <a:p>
            <a:pPr marL="800100" lvl="1" indent="-342900" algn="just">
              <a:spcAft>
                <a:spcPts val="600"/>
              </a:spcAft>
              <a:buFont typeface="+mj-lt"/>
              <a:buAutoNum type="arabicPeriod"/>
            </a:pPr>
            <a:r>
              <a:rPr lang="en-IN" sz="1800" dirty="0">
                <a:latin typeface="Arial" pitchFamily="34" charset="0"/>
                <a:cs typeface="Arial" pitchFamily="34" charset="0"/>
              </a:rPr>
              <a:t>Influential points </a:t>
            </a:r>
          </a:p>
        </p:txBody>
      </p:sp>
    </p:spTree>
    <p:extLst>
      <p:ext uri="{BB962C8B-B14F-4D97-AF65-F5344CB8AC3E}">
        <p14:creationId xmlns:p14="http://schemas.microsoft.com/office/powerpoint/2010/main" val="6519081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A7F8C85-D647-4AB6-9DA1-E070CA5BC259}"/>
              </a:ext>
            </a:extLst>
          </p:cNvPr>
          <p:cNvSpPr txBox="1"/>
          <p:nvPr/>
        </p:nvSpPr>
        <p:spPr>
          <a:xfrm>
            <a:off x="631527" y="1269634"/>
            <a:ext cx="9821577" cy="3108543"/>
          </a:xfrm>
          <a:prstGeom prst="rect">
            <a:avLst/>
          </a:prstGeom>
          <a:noFill/>
        </p:spPr>
        <p:txBody>
          <a:bodyPr wrap="square" rtlCol="0">
            <a:spAutoFit/>
          </a:bodyPr>
          <a:lstStyle/>
          <a:p>
            <a:r>
              <a:rPr lang="en-US" sz="2800" dirty="0">
                <a:solidFill>
                  <a:schemeClr val="accent1"/>
                </a:solidFill>
                <a:latin typeface="+mj-lt"/>
                <a:ea typeface="+mj-ea"/>
                <a:cs typeface="+mj-cs"/>
              </a:rPr>
              <a:t>N-FOLD CROSS VALIDATION OR HOLD OUT EVALUATION?</a:t>
            </a:r>
          </a:p>
          <a:p>
            <a:endParaRPr lang="en-US" sz="2800" dirty="0">
              <a:solidFill>
                <a:schemeClr val="accent1"/>
              </a:solidFill>
              <a:latin typeface="+mj-lt"/>
              <a:ea typeface="+mj-ea"/>
              <a:cs typeface="+mj-cs"/>
            </a:endParaRPr>
          </a:p>
          <a:p>
            <a:r>
              <a:rPr lang="en-US" sz="2800" dirty="0">
                <a:solidFill>
                  <a:schemeClr val="accent1"/>
                </a:solidFill>
                <a:latin typeface="+mj-lt"/>
                <a:ea typeface="+mj-ea"/>
                <a:cs typeface="+mj-cs"/>
              </a:rPr>
              <a:t>DATA SPLITTING?</a:t>
            </a:r>
          </a:p>
          <a:p>
            <a:endParaRPr lang="en-US" sz="2800" dirty="0">
              <a:solidFill>
                <a:schemeClr val="accent1"/>
              </a:solidFill>
              <a:latin typeface="+mj-lt"/>
              <a:ea typeface="+mj-ea"/>
              <a:cs typeface="+mj-cs"/>
            </a:endParaRPr>
          </a:p>
          <a:p>
            <a:r>
              <a:rPr lang="en-US" sz="2800" dirty="0">
                <a:solidFill>
                  <a:schemeClr val="accent1"/>
                </a:solidFill>
                <a:latin typeface="+mj-lt"/>
                <a:ea typeface="+mj-ea"/>
                <a:cs typeface="+mj-cs"/>
              </a:rPr>
              <a:t>ANY WEAK CORRELATION?</a:t>
            </a:r>
          </a:p>
          <a:p>
            <a:endParaRPr lang="en-US" sz="2800" dirty="0">
              <a:solidFill>
                <a:schemeClr val="accent1"/>
              </a:solidFill>
              <a:latin typeface="+mj-lt"/>
              <a:ea typeface="+mj-ea"/>
              <a:cs typeface="+mj-cs"/>
            </a:endParaRPr>
          </a:p>
          <a:p>
            <a:r>
              <a:rPr lang="en-US" sz="2800" dirty="0">
                <a:solidFill>
                  <a:schemeClr val="accent1"/>
                </a:solidFill>
                <a:latin typeface="+mj-lt"/>
                <a:ea typeface="+mj-ea"/>
                <a:cs typeface="+mj-cs"/>
              </a:rPr>
              <a:t>IS TRANSFORMATION REQUIRED?</a:t>
            </a:r>
          </a:p>
        </p:txBody>
      </p:sp>
    </p:spTree>
    <p:extLst>
      <p:ext uri="{BB962C8B-B14F-4D97-AF65-F5344CB8AC3E}">
        <p14:creationId xmlns:p14="http://schemas.microsoft.com/office/powerpoint/2010/main" val="35390228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DF6B54F-8967-4DE4-808E-66FB3418EC93}"/>
              </a:ext>
            </a:extLst>
          </p:cNvPr>
          <p:cNvSpPr txBox="1"/>
          <p:nvPr/>
        </p:nvSpPr>
        <p:spPr>
          <a:xfrm>
            <a:off x="857661" y="1223259"/>
            <a:ext cx="10729399" cy="2031325"/>
          </a:xfrm>
          <a:prstGeom prst="rect">
            <a:avLst/>
          </a:prstGeom>
          <a:noFill/>
        </p:spPr>
        <p:txBody>
          <a:bodyPr wrap="square" rtlCol="0">
            <a:spAutoFit/>
          </a:bodyPr>
          <a:lstStyle/>
          <a:p>
            <a:pPr marL="285750" indent="-285750">
              <a:buFont typeface="Wingdings" panose="05000000000000000000" pitchFamily="2" charset="2"/>
              <a:buChar char="v"/>
            </a:pPr>
            <a:r>
              <a:rPr lang="en-US" dirty="0"/>
              <a:t>Data size was small, so decided build model based on N-fold cross validation(N=10)</a:t>
            </a:r>
          </a:p>
          <a:p>
            <a:pPr marL="285750" indent="-285750">
              <a:buFont typeface="Wingdings" panose="05000000000000000000" pitchFamily="2" charset="2"/>
              <a:buChar char="v"/>
            </a:pPr>
            <a:endParaRPr lang="en-US" dirty="0"/>
          </a:p>
          <a:p>
            <a:pPr marL="285750" indent="-285750">
              <a:buFont typeface="Wingdings" panose="05000000000000000000" pitchFamily="2" charset="2"/>
              <a:buChar char="v"/>
            </a:pPr>
            <a:r>
              <a:rPr lang="en-US" dirty="0"/>
              <a:t>No data splitting required </a:t>
            </a:r>
          </a:p>
          <a:p>
            <a:endParaRPr lang="en-US" dirty="0"/>
          </a:p>
          <a:p>
            <a:r>
              <a:rPr lang="en-US" dirty="0"/>
              <a:t>Correlation matrix to find linearity between the variables</a:t>
            </a:r>
          </a:p>
          <a:p>
            <a:endParaRPr lang="en-US" dirty="0"/>
          </a:p>
          <a:p>
            <a:endParaRPr lang="en-US" dirty="0"/>
          </a:p>
        </p:txBody>
      </p:sp>
      <p:pic>
        <p:nvPicPr>
          <p:cNvPr id="7" name="Picture 6">
            <a:extLst>
              <a:ext uri="{FF2B5EF4-FFF2-40B4-BE49-F238E27FC236}">
                <a16:creationId xmlns:a16="http://schemas.microsoft.com/office/drawing/2014/main" id="{B3EEE17A-266A-4497-A532-DB10FF88A079}"/>
              </a:ext>
            </a:extLst>
          </p:cNvPr>
          <p:cNvPicPr/>
          <p:nvPr/>
        </p:nvPicPr>
        <p:blipFill>
          <a:blip r:embed="rId3"/>
          <a:stretch>
            <a:fillRect/>
          </a:stretch>
        </p:blipFill>
        <p:spPr>
          <a:xfrm>
            <a:off x="921484" y="2706537"/>
            <a:ext cx="7108711" cy="3442495"/>
          </a:xfrm>
          <a:prstGeom prst="rect">
            <a:avLst/>
          </a:prstGeom>
        </p:spPr>
      </p:pic>
      <p:sp>
        <p:nvSpPr>
          <p:cNvPr id="26" name="TextBox 25">
            <a:extLst>
              <a:ext uri="{FF2B5EF4-FFF2-40B4-BE49-F238E27FC236}">
                <a16:creationId xmlns:a16="http://schemas.microsoft.com/office/drawing/2014/main" id="{C3D9FD80-4AAE-46B5-A61D-061BCC9E35E1}"/>
              </a:ext>
            </a:extLst>
          </p:cNvPr>
          <p:cNvSpPr txBox="1"/>
          <p:nvPr/>
        </p:nvSpPr>
        <p:spPr>
          <a:xfrm>
            <a:off x="8203561" y="2945646"/>
            <a:ext cx="3888529" cy="1200329"/>
          </a:xfrm>
          <a:prstGeom prst="rect">
            <a:avLst/>
          </a:prstGeom>
          <a:noFill/>
        </p:spPr>
        <p:txBody>
          <a:bodyPr wrap="square" rtlCol="0">
            <a:spAutoFit/>
          </a:bodyPr>
          <a:lstStyle/>
          <a:p>
            <a:r>
              <a:rPr lang="en-US" dirty="0"/>
              <a:t>Correlation between bikeCount and other continuous independent variables temp,humidity and windspeed is weak</a:t>
            </a:r>
          </a:p>
        </p:txBody>
      </p:sp>
      <p:sp>
        <p:nvSpPr>
          <p:cNvPr id="27" name="TextBox 26">
            <a:extLst>
              <a:ext uri="{FF2B5EF4-FFF2-40B4-BE49-F238E27FC236}">
                <a16:creationId xmlns:a16="http://schemas.microsoft.com/office/drawing/2014/main" id="{8747C77C-132A-4B7F-9C62-1B2EC833AA2F}"/>
              </a:ext>
            </a:extLst>
          </p:cNvPr>
          <p:cNvSpPr txBox="1"/>
          <p:nvPr/>
        </p:nvSpPr>
        <p:spPr>
          <a:xfrm flipH="1">
            <a:off x="8231435" y="4257516"/>
            <a:ext cx="3748829" cy="646331"/>
          </a:xfrm>
          <a:prstGeom prst="rect">
            <a:avLst/>
          </a:prstGeom>
          <a:noFill/>
        </p:spPr>
        <p:txBody>
          <a:bodyPr wrap="square" rtlCol="0">
            <a:spAutoFit/>
          </a:bodyPr>
          <a:lstStyle/>
          <a:p>
            <a:r>
              <a:rPr lang="en-US" dirty="0"/>
              <a:t>Applied transformation on x and y variables</a:t>
            </a:r>
          </a:p>
        </p:txBody>
      </p:sp>
      <mc:AlternateContent xmlns:mc="http://schemas.openxmlformats.org/markup-compatibility/2006" xmlns:p14="http://schemas.microsoft.com/office/powerpoint/2010/main">
        <mc:Choice Requires="p14">
          <p:contentPart p14:bwMode="auto" r:id="rId4">
            <p14:nvContentPartPr>
              <p14:cNvPr id="28" name="Ink 27">
                <a:extLst>
                  <a:ext uri="{FF2B5EF4-FFF2-40B4-BE49-F238E27FC236}">
                    <a16:creationId xmlns:a16="http://schemas.microsoft.com/office/drawing/2014/main" id="{5D35D8DE-17FF-49F4-930F-E798A8E749E3}"/>
                  </a:ext>
                </a:extLst>
              </p14:cNvPr>
              <p14:cNvContentPartPr/>
              <p14:nvPr/>
            </p14:nvContentPartPr>
            <p14:xfrm>
              <a:off x="454821" y="2252863"/>
              <a:ext cx="360" cy="360"/>
            </p14:xfrm>
          </p:contentPart>
        </mc:Choice>
        <mc:Fallback xmlns="">
          <p:pic>
            <p:nvPicPr>
              <p:cNvPr id="28" name="Ink 27">
                <a:extLst>
                  <a:ext uri="{FF2B5EF4-FFF2-40B4-BE49-F238E27FC236}">
                    <a16:creationId xmlns:a16="http://schemas.microsoft.com/office/drawing/2014/main" id="{5D35D8DE-17FF-49F4-930F-E798A8E749E3}"/>
                  </a:ext>
                </a:extLst>
              </p:cNvPr>
              <p:cNvPicPr/>
              <p:nvPr/>
            </p:nvPicPr>
            <p:blipFill>
              <a:blip r:embed="rId5"/>
              <a:stretch>
                <a:fillRect/>
              </a:stretch>
            </p:blipFill>
            <p:spPr>
              <a:xfrm>
                <a:off x="401181" y="2144863"/>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30" name="Ink 29">
                <a:extLst>
                  <a:ext uri="{FF2B5EF4-FFF2-40B4-BE49-F238E27FC236}">
                    <a16:creationId xmlns:a16="http://schemas.microsoft.com/office/drawing/2014/main" id="{C3D925E5-C419-4473-A176-0F22BA184117}"/>
                  </a:ext>
                </a:extLst>
              </p14:cNvPr>
              <p14:cNvContentPartPr/>
              <p14:nvPr/>
            </p14:nvContentPartPr>
            <p14:xfrm>
              <a:off x="917781" y="3738223"/>
              <a:ext cx="360" cy="360"/>
            </p14:xfrm>
          </p:contentPart>
        </mc:Choice>
        <mc:Fallback xmlns="">
          <p:pic>
            <p:nvPicPr>
              <p:cNvPr id="30" name="Ink 29">
                <a:extLst>
                  <a:ext uri="{FF2B5EF4-FFF2-40B4-BE49-F238E27FC236}">
                    <a16:creationId xmlns:a16="http://schemas.microsoft.com/office/drawing/2014/main" id="{C3D925E5-C419-4473-A176-0F22BA184117}"/>
                  </a:ext>
                </a:extLst>
              </p:cNvPr>
              <p:cNvPicPr/>
              <p:nvPr/>
            </p:nvPicPr>
            <p:blipFill>
              <a:blip r:embed="rId5"/>
              <a:stretch>
                <a:fillRect/>
              </a:stretch>
            </p:blipFill>
            <p:spPr>
              <a:xfrm>
                <a:off x="864141" y="3630583"/>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31" name="Ink 30">
                <a:extLst>
                  <a:ext uri="{FF2B5EF4-FFF2-40B4-BE49-F238E27FC236}">
                    <a16:creationId xmlns:a16="http://schemas.microsoft.com/office/drawing/2014/main" id="{AFA89AE4-5C58-40FC-84BF-975D924778A7}"/>
                  </a:ext>
                </a:extLst>
              </p14:cNvPr>
              <p14:cNvContentPartPr/>
              <p14:nvPr/>
            </p14:nvContentPartPr>
            <p14:xfrm>
              <a:off x="857661" y="4214200"/>
              <a:ext cx="1154880" cy="207000"/>
            </p14:xfrm>
          </p:contentPart>
        </mc:Choice>
        <mc:Fallback xmlns="">
          <p:pic>
            <p:nvPicPr>
              <p:cNvPr id="31" name="Ink 30">
                <a:extLst>
                  <a:ext uri="{FF2B5EF4-FFF2-40B4-BE49-F238E27FC236}">
                    <a16:creationId xmlns:a16="http://schemas.microsoft.com/office/drawing/2014/main" id="{AFA89AE4-5C58-40FC-84BF-975D924778A7}"/>
                  </a:ext>
                </a:extLst>
              </p:cNvPr>
              <p:cNvPicPr/>
              <p:nvPr/>
            </p:nvPicPr>
            <p:blipFill>
              <a:blip r:embed="rId8"/>
              <a:stretch>
                <a:fillRect/>
              </a:stretch>
            </p:blipFill>
            <p:spPr>
              <a:xfrm>
                <a:off x="803678" y="4106012"/>
                <a:ext cx="1262486" cy="423016"/>
              </a:xfrm>
              <a:prstGeom prst="rect">
                <a:avLst/>
              </a:prstGeom>
            </p:spPr>
          </p:pic>
        </mc:Fallback>
      </mc:AlternateContent>
    </p:spTree>
    <p:extLst>
      <p:ext uri="{BB962C8B-B14F-4D97-AF65-F5344CB8AC3E}">
        <p14:creationId xmlns:p14="http://schemas.microsoft.com/office/powerpoint/2010/main" val="38465797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742A912-C4AF-4F37-B7A9-02679A178E0A}"/>
              </a:ext>
            </a:extLst>
          </p:cNvPr>
          <p:cNvSpPr txBox="1"/>
          <p:nvPr/>
        </p:nvSpPr>
        <p:spPr>
          <a:xfrm>
            <a:off x="622300" y="850900"/>
            <a:ext cx="10922000" cy="4062651"/>
          </a:xfrm>
          <a:prstGeom prst="rect">
            <a:avLst/>
          </a:prstGeom>
          <a:noFill/>
        </p:spPr>
        <p:txBody>
          <a:bodyPr wrap="square" rtlCol="0">
            <a:spAutoFit/>
          </a:bodyPr>
          <a:lstStyle/>
          <a:p>
            <a:r>
              <a:rPr lang="en-US" sz="2800" dirty="0">
                <a:solidFill>
                  <a:schemeClr val="accent1"/>
                </a:solidFill>
                <a:latin typeface="+mj-lt"/>
                <a:ea typeface="+mj-ea"/>
                <a:cs typeface="+mj-cs"/>
              </a:rPr>
              <a:t>Transformation</a:t>
            </a:r>
          </a:p>
          <a:p>
            <a:endParaRPr lang="en-US" sz="2400" b="1" dirty="0">
              <a:solidFill>
                <a:schemeClr val="accent1"/>
              </a:solidFill>
              <a:latin typeface="Arial" pitchFamily="34" charset="0"/>
              <a:ea typeface="+mj-ea"/>
              <a:cs typeface="Arial" pitchFamily="34" charset="0"/>
            </a:endParaRPr>
          </a:p>
          <a:p>
            <a:r>
              <a:rPr lang="en-US" dirty="0"/>
              <a:t>Tried various transformation on both x and y variable. Below transformation gave the best linear relationship</a:t>
            </a:r>
          </a:p>
          <a:p>
            <a:endParaRPr lang="en-US" dirty="0"/>
          </a:p>
          <a:p>
            <a:r>
              <a:rPr lang="en-US" dirty="0"/>
              <a:t>Log transformation on y-variable bikeCount : </a:t>
            </a:r>
          </a:p>
          <a:p>
            <a:r>
              <a:rPr lang="en-US" dirty="0"/>
              <a:t>bikeCount1 = log(bikeCount)</a:t>
            </a:r>
          </a:p>
          <a:p>
            <a:endParaRPr lang="en-US" dirty="0"/>
          </a:p>
          <a:p>
            <a:r>
              <a:rPr lang="en-US" dirty="0"/>
              <a:t>Square transformation on humidity :</a:t>
            </a:r>
          </a:p>
          <a:p>
            <a:r>
              <a:rPr lang="en-US" dirty="0"/>
              <a:t>humidity1 = humidity* humidity</a:t>
            </a:r>
          </a:p>
          <a:p>
            <a:endParaRPr lang="en-US" dirty="0"/>
          </a:p>
          <a:p>
            <a:r>
              <a:rPr lang="en-US" dirty="0"/>
              <a:t>Inverse Transformation on windspeed:</a:t>
            </a:r>
          </a:p>
          <a:p>
            <a:r>
              <a:rPr lang="en-US" dirty="0"/>
              <a:t>windspeed1 = 1/windspeed</a:t>
            </a:r>
          </a:p>
        </p:txBody>
      </p:sp>
      <p:pic>
        <p:nvPicPr>
          <p:cNvPr id="3" name="Picture 2">
            <a:extLst>
              <a:ext uri="{FF2B5EF4-FFF2-40B4-BE49-F238E27FC236}">
                <a16:creationId xmlns:a16="http://schemas.microsoft.com/office/drawing/2014/main" id="{CBAD68CD-DB6F-4C36-A34D-1C4A4FCBAABA}"/>
              </a:ext>
            </a:extLst>
          </p:cNvPr>
          <p:cNvPicPr/>
          <p:nvPr/>
        </p:nvPicPr>
        <p:blipFill>
          <a:blip r:embed="rId2"/>
          <a:stretch>
            <a:fillRect/>
          </a:stretch>
        </p:blipFill>
        <p:spPr>
          <a:xfrm>
            <a:off x="5461747" y="2259965"/>
            <a:ext cx="5943600" cy="3747135"/>
          </a:xfrm>
          <a:prstGeom prst="rect">
            <a:avLst/>
          </a:prstGeom>
        </p:spPr>
      </p:pic>
      <mc:AlternateContent xmlns:mc="http://schemas.openxmlformats.org/markup-compatibility/2006" xmlns:p14="http://schemas.microsoft.com/office/powerpoint/2010/main">
        <mc:Choice Requires="p14">
          <p:contentPart p14:bwMode="auto" r:id="rId3">
            <p14:nvContentPartPr>
              <p14:cNvPr id="5" name="Ink 4">
                <a:extLst>
                  <a:ext uri="{FF2B5EF4-FFF2-40B4-BE49-F238E27FC236}">
                    <a16:creationId xmlns:a16="http://schemas.microsoft.com/office/drawing/2014/main" id="{A4E7BA99-7CA2-48B7-8513-6A3DF620B811}"/>
                  </a:ext>
                </a:extLst>
              </p14:cNvPr>
              <p14:cNvContentPartPr/>
              <p14:nvPr/>
            </p14:nvContentPartPr>
            <p14:xfrm>
              <a:off x="5547991" y="4082209"/>
              <a:ext cx="815760" cy="194040"/>
            </p14:xfrm>
          </p:contentPart>
        </mc:Choice>
        <mc:Fallback xmlns="">
          <p:pic>
            <p:nvPicPr>
              <p:cNvPr id="5" name="Ink 4">
                <a:extLst>
                  <a:ext uri="{FF2B5EF4-FFF2-40B4-BE49-F238E27FC236}">
                    <a16:creationId xmlns:a16="http://schemas.microsoft.com/office/drawing/2014/main" id="{A4E7BA99-7CA2-48B7-8513-6A3DF620B811}"/>
                  </a:ext>
                </a:extLst>
              </p:cNvPr>
              <p:cNvPicPr/>
              <p:nvPr/>
            </p:nvPicPr>
            <p:blipFill>
              <a:blip r:embed="rId4"/>
              <a:stretch>
                <a:fillRect/>
              </a:stretch>
            </p:blipFill>
            <p:spPr>
              <a:xfrm>
                <a:off x="5493991" y="3974209"/>
                <a:ext cx="923400" cy="409680"/>
              </a:xfrm>
              <a:prstGeom prst="rect">
                <a:avLst/>
              </a:prstGeom>
            </p:spPr>
          </p:pic>
        </mc:Fallback>
      </mc:AlternateContent>
      <p:sp>
        <p:nvSpPr>
          <p:cNvPr id="6" name="TextBox 5">
            <a:extLst>
              <a:ext uri="{FF2B5EF4-FFF2-40B4-BE49-F238E27FC236}">
                <a16:creationId xmlns:a16="http://schemas.microsoft.com/office/drawing/2014/main" id="{A65246FD-F410-4D6E-8F0C-038E8E82CE12}"/>
              </a:ext>
            </a:extLst>
          </p:cNvPr>
          <p:cNvSpPr txBox="1"/>
          <p:nvPr/>
        </p:nvSpPr>
        <p:spPr>
          <a:xfrm flipH="1">
            <a:off x="622300" y="5189952"/>
            <a:ext cx="4548336" cy="830997"/>
          </a:xfrm>
          <a:prstGeom prst="rect">
            <a:avLst/>
          </a:prstGeom>
          <a:noFill/>
        </p:spPr>
        <p:txBody>
          <a:bodyPr wrap="square" rtlCol="0">
            <a:spAutoFit/>
          </a:bodyPr>
          <a:lstStyle/>
          <a:p>
            <a:r>
              <a:rPr lang="en-US" sz="2400" dirty="0">
                <a:solidFill>
                  <a:schemeClr val="accent1"/>
                </a:solidFill>
                <a:latin typeface="+mj-lt"/>
                <a:ea typeface="+mj-ea"/>
                <a:cs typeface="+mj-cs"/>
              </a:rPr>
              <a:t>Correlation</a:t>
            </a:r>
            <a:r>
              <a:rPr lang="en-US" sz="2400" dirty="0"/>
              <a:t> </a:t>
            </a:r>
            <a:r>
              <a:rPr lang="en-US" sz="2400" dirty="0">
                <a:solidFill>
                  <a:schemeClr val="accent1"/>
                </a:solidFill>
                <a:latin typeface="+mj-lt"/>
                <a:ea typeface="+mj-ea"/>
                <a:cs typeface="+mj-cs"/>
              </a:rPr>
              <a:t>is improved</a:t>
            </a:r>
            <a:r>
              <a:rPr lang="en-US" sz="2400" dirty="0"/>
              <a:t> </a:t>
            </a:r>
            <a:r>
              <a:rPr lang="en-US" sz="2400" dirty="0">
                <a:solidFill>
                  <a:schemeClr val="accent1"/>
                </a:solidFill>
                <a:latin typeface="+mj-lt"/>
                <a:ea typeface="+mj-ea"/>
                <a:cs typeface="+mj-cs"/>
              </a:rPr>
              <a:t>after</a:t>
            </a:r>
            <a:r>
              <a:rPr lang="en-US" sz="2400" dirty="0"/>
              <a:t> </a:t>
            </a:r>
            <a:r>
              <a:rPr lang="en-US" sz="2400" dirty="0">
                <a:solidFill>
                  <a:schemeClr val="accent1"/>
                </a:solidFill>
                <a:latin typeface="+mj-lt"/>
                <a:ea typeface="+mj-ea"/>
                <a:cs typeface="+mj-cs"/>
              </a:rPr>
              <a:t>transformation</a:t>
            </a:r>
          </a:p>
        </p:txBody>
      </p:sp>
    </p:spTree>
    <p:extLst>
      <p:ext uri="{BB962C8B-B14F-4D97-AF65-F5344CB8AC3E}">
        <p14:creationId xmlns:p14="http://schemas.microsoft.com/office/powerpoint/2010/main" val="8946391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C48EE02-1888-404F-AFBB-C152737F1FCB}"/>
              </a:ext>
            </a:extLst>
          </p:cNvPr>
          <p:cNvSpPr txBox="1"/>
          <p:nvPr/>
        </p:nvSpPr>
        <p:spPr>
          <a:xfrm flipH="1">
            <a:off x="502790" y="474583"/>
            <a:ext cx="8673916" cy="1231106"/>
          </a:xfrm>
          <a:prstGeom prst="rect">
            <a:avLst/>
          </a:prstGeom>
          <a:noFill/>
        </p:spPr>
        <p:txBody>
          <a:bodyPr wrap="square" rtlCol="0">
            <a:spAutoFit/>
          </a:bodyPr>
          <a:lstStyle/>
          <a:p>
            <a:r>
              <a:rPr lang="en-US" sz="2800" dirty="0">
                <a:solidFill>
                  <a:schemeClr val="accent1"/>
                </a:solidFill>
                <a:latin typeface="+mj-lt"/>
                <a:ea typeface="+mj-ea"/>
                <a:cs typeface="+mj-cs"/>
              </a:rPr>
              <a:t>FINAL DATA SET TO BUILD MODELS</a:t>
            </a:r>
          </a:p>
          <a:p>
            <a:endParaRPr lang="en-US" sz="2800" dirty="0">
              <a:solidFill>
                <a:schemeClr val="accent1"/>
              </a:solidFill>
              <a:latin typeface="+mj-lt"/>
              <a:ea typeface="+mj-ea"/>
              <a:cs typeface="+mj-cs"/>
            </a:endParaRPr>
          </a:p>
          <a:p>
            <a:r>
              <a:rPr lang="en-US" dirty="0"/>
              <a:t>Data set before pre-processing </a:t>
            </a:r>
          </a:p>
        </p:txBody>
      </p:sp>
      <p:pic>
        <p:nvPicPr>
          <p:cNvPr id="3" name="Picture 2">
            <a:extLst>
              <a:ext uri="{FF2B5EF4-FFF2-40B4-BE49-F238E27FC236}">
                <a16:creationId xmlns:a16="http://schemas.microsoft.com/office/drawing/2014/main" id="{FC541B6C-41DE-4CAF-A816-E0328D96A4F3}"/>
              </a:ext>
            </a:extLst>
          </p:cNvPr>
          <p:cNvPicPr/>
          <p:nvPr/>
        </p:nvPicPr>
        <p:blipFill>
          <a:blip r:embed="rId2"/>
          <a:stretch>
            <a:fillRect/>
          </a:stretch>
        </p:blipFill>
        <p:spPr>
          <a:xfrm>
            <a:off x="502790" y="2003141"/>
            <a:ext cx="8101331" cy="1881505"/>
          </a:xfrm>
          <a:prstGeom prst="rect">
            <a:avLst/>
          </a:prstGeom>
        </p:spPr>
      </p:pic>
      <p:sp>
        <p:nvSpPr>
          <p:cNvPr id="4" name="TextBox 3">
            <a:extLst>
              <a:ext uri="{FF2B5EF4-FFF2-40B4-BE49-F238E27FC236}">
                <a16:creationId xmlns:a16="http://schemas.microsoft.com/office/drawing/2014/main" id="{7D3CEB5F-97FC-4B00-A7BB-A7D4D719B1B9}"/>
              </a:ext>
            </a:extLst>
          </p:cNvPr>
          <p:cNvSpPr txBox="1"/>
          <p:nvPr/>
        </p:nvSpPr>
        <p:spPr>
          <a:xfrm flipH="1">
            <a:off x="371230" y="3995749"/>
            <a:ext cx="3148331" cy="369332"/>
          </a:xfrm>
          <a:prstGeom prst="rect">
            <a:avLst/>
          </a:prstGeom>
          <a:noFill/>
        </p:spPr>
        <p:txBody>
          <a:bodyPr wrap="square" rtlCol="0">
            <a:spAutoFit/>
          </a:bodyPr>
          <a:lstStyle/>
          <a:p>
            <a:r>
              <a:rPr lang="en-US" dirty="0"/>
              <a:t>Pre-processed data </a:t>
            </a:r>
          </a:p>
        </p:txBody>
      </p:sp>
      <p:pic>
        <p:nvPicPr>
          <p:cNvPr id="5" name="Picture 4">
            <a:extLst>
              <a:ext uri="{FF2B5EF4-FFF2-40B4-BE49-F238E27FC236}">
                <a16:creationId xmlns:a16="http://schemas.microsoft.com/office/drawing/2014/main" id="{54A2A53E-381C-4140-823A-226FAE064637}"/>
              </a:ext>
            </a:extLst>
          </p:cNvPr>
          <p:cNvPicPr/>
          <p:nvPr/>
        </p:nvPicPr>
        <p:blipFill>
          <a:blip r:embed="rId3"/>
          <a:stretch>
            <a:fillRect/>
          </a:stretch>
        </p:blipFill>
        <p:spPr>
          <a:xfrm>
            <a:off x="502790" y="4522232"/>
            <a:ext cx="8101331" cy="1808717"/>
          </a:xfrm>
          <a:prstGeom prst="rect">
            <a:avLst/>
          </a:prstGeom>
        </p:spPr>
      </p:pic>
      <p:sp>
        <p:nvSpPr>
          <p:cNvPr id="6" name="TextBox 5">
            <a:extLst>
              <a:ext uri="{FF2B5EF4-FFF2-40B4-BE49-F238E27FC236}">
                <a16:creationId xmlns:a16="http://schemas.microsoft.com/office/drawing/2014/main" id="{FA40B0AC-C35C-4BEF-99E9-D684755B20BA}"/>
              </a:ext>
            </a:extLst>
          </p:cNvPr>
          <p:cNvSpPr txBox="1"/>
          <p:nvPr/>
        </p:nvSpPr>
        <p:spPr>
          <a:xfrm flipH="1">
            <a:off x="8783318" y="1930400"/>
            <a:ext cx="3326131" cy="646331"/>
          </a:xfrm>
          <a:prstGeom prst="rect">
            <a:avLst/>
          </a:prstGeom>
          <a:noFill/>
        </p:spPr>
        <p:txBody>
          <a:bodyPr wrap="square" rtlCol="0">
            <a:spAutoFit/>
          </a:bodyPr>
          <a:lstStyle/>
          <a:p>
            <a:r>
              <a:rPr lang="en-US" dirty="0"/>
              <a:t>Used both the data set in building models</a:t>
            </a:r>
          </a:p>
        </p:txBody>
      </p:sp>
    </p:spTree>
    <p:extLst>
      <p:ext uri="{BB962C8B-B14F-4D97-AF65-F5344CB8AC3E}">
        <p14:creationId xmlns:p14="http://schemas.microsoft.com/office/powerpoint/2010/main" val="5115425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B2905-1F26-4D8F-88E1-5C0BCE871C62}"/>
              </a:ext>
            </a:extLst>
          </p:cNvPr>
          <p:cNvSpPr>
            <a:spLocks noGrp="1"/>
          </p:cNvSpPr>
          <p:nvPr>
            <p:ph type="title"/>
          </p:nvPr>
        </p:nvSpPr>
        <p:spPr>
          <a:xfrm>
            <a:off x="1096403" y="270506"/>
            <a:ext cx="2447171" cy="865914"/>
          </a:xfrm>
        </p:spPr>
        <p:txBody>
          <a:bodyPr>
            <a:normAutofit/>
          </a:bodyPr>
          <a:lstStyle/>
          <a:p>
            <a:r>
              <a:rPr lang="en-US" sz="2800" dirty="0"/>
              <a:t>CONTENTS</a:t>
            </a:r>
          </a:p>
        </p:txBody>
      </p:sp>
      <p:sp>
        <p:nvSpPr>
          <p:cNvPr id="3" name="Subtitle 2"/>
          <p:cNvSpPr>
            <a:spLocks noGrp="1"/>
          </p:cNvSpPr>
          <p:nvPr>
            <p:ph type="subTitle" idx="4294967295"/>
          </p:nvPr>
        </p:nvSpPr>
        <p:spPr>
          <a:xfrm>
            <a:off x="76550" y="985907"/>
            <a:ext cx="9931400" cy="5959475"/>
          </a:xfrm>
        </p:spPr>
        <p:txBody>
          <a:bodyPr>
            <a:normAutofit/>
          </a:bodyPr>
          <a:lstStyle/>
          <a:p>
            <a:pPr lvl="2" indent="-457200" algn="l">
              <a:buFont typeface="Wingdings" pitchFamily="2" charset="2"/>
              <a:buChar char="§"/>
            </a:pPr>
            <a:r>
              <a:rPr lang="en-US" sz="2600" cap="small" dirty="0">
                <a:solidFill>
                  <a:schemeClr val="tx1"/>
                </a:solidFill>
                <a:latin typeface="Arial" pitchFamily="34" charset="0"/>
                <a:cs typeface="Arial" pitchFamily="34" charset="0"/>
              </a:rPr>
              <a:t>Introduction </a:t>
            </a:r>
          </a:p>
          <a:p>
            <a:pPr lvl="2" indent="-457200" algn="l">
              <a:buFont typeface="Wingdings" pitchFamily="2" charset="2"/>
              <a:buChar char="§"/>
            </a:pPr>
            <a:r>
              <a:rPr lang="en-US" sz="2600" cap="small" dirty="0">
                <a:solidFill>
                  <a:schemeClr val="tx1"/>
                </a:solidFill>
                <a:latin typeface="Arial" pitchFamily="34" charset="0"/>
                <a:cs typeface="Arial" pitchFamily="34" charset="0"/>
              </a:rPr>
              <a:t>Data  Introduction </a:t>
            </a:r>
          </a:p>
          <a:p>
            <a:pPr lvl="2" indent="-457200" algn="l">
              <a:buFont typeface="Wingdings" pitchFamily="2" charset="2"/>
              <a:buChar char="§"/>
            </a:pPr>
            <a:r>
              <a:rPr lang="en-US" sz="2600" cap="small" dirty="0">
                <a:solidFill>
                  <a:schemeClr val="tx1"/>
                </a:solidFill>
                <a:latin typeface="Arial" pitchFamily="34" charset="0"/>
                <a:cs typeface="Arial" pitchFamily="34" charset="0"/>
              </a:rPr>
              <a:t>Problems and proposed solutions </a:t>
            </a:r>
          </a:p>
          <a:p>
            <a:pPr lvl="2" indent="-457200" algn="l">
              <a:buFont typeface="Wingdings" pitchFamily="2" charset="2"/>
              <a:buChar char="§"/>
            </a:pPr>
            <a:r>
              <a:rPr lang="en-US" sz="2600" cap="small" dirty="0">
                <a:solidFill>
                  <a:schemeClr val="tx1"/>
                </a:solidFill>
                <a:latin typeface="Arial" pitchFamily="34" charset="0"/>
                <a:cs typeface="Arial" pitchFamily="34" charset="0"/>
              </a:rPr>
              <a:t>Experiment and results</a:t>
            </a:r>
            <a:endParaRPr lang="en-IN" sz="2600" cap="small" dirty="0">
              <a:solidFill>
                <a:schemeClr val="tx1"/>
              </a:solidFill>
              <a:latin typeface="Arial" pitchFamily="34" charset="0"/>
              <a:cs typeface="Arial" pitchFamily="34" charset="0"/>
            </a:endParaRPr>
          </a:p>
          <a:p>
            <a:pPr lvl="2" indent="-457200" algn="l">
              <a:buFont typeface="Wingdings" pitchFamily="2" charset="2"/>
              <a:buChar char="§"/>
            </a:pPr>
            <a:r>
              <a:rPr lang="en-IN" sz="2600" cap="small" dirty="0">
                <a:solidFill>
                  <a:schemeClr val="tx1"/>
                </a:solidFill>
                <a:latin typeface="Arial" pitchFamily="34" charset="0"/>
                <a:cs typeface="Arial" pitchFamily="34" charset="0"/>
              </a:rPr>
              <a:t>Conclusion </a:t>
            </a:r>
          </a:p>
          <a:p>
            <a:pPr marL="685800" lvl="2" indent="0" algn="l">
              <a:buNone/>
            </a:pPr>
            <a:endParaRPr lang="en-IN" sz="2600" cap="small" dirty="0">
              <a:solidFill>
                <a:schemeClr val="tx1"/>
              </a:solidFill>
              <a:latin typeface="Arial" pitchFamily="34" charset="0"/>
              <a:cs typeface="Arial" pitchFamily="34" charset="0"/>
            </a:endParaRPr>
          </a:p>
        </p:txBody>
      </p:sp>
      <p:sp>
        <p:nvSpPr>
          <p:cNvPr id="4" name="Rectangle 3"/>
          <p:cNvSpPr/>
          <p:nvPr/>
        </p:nvSpPr>
        <p:spPr>
          <a:xfrm>
            <a:off x="-76550" y="0"/>
            <a:ext cx="12192000" cy="6858000"/>
          </a:xfrm>
          <a:prstGeom prst="rect">
            <a:avLst/>
          </a:prstGeom>
          <a:noFill/>
          <a:ln w="123825">
            <a:solidFill>
              <a:schemeClr val="bg2">
                <a:alpha val="71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23" name="TextBox 22"/>
          <p:cNvSpPr txBox="1"/>
          <p:nvPr/>
        </p:nvSpPr>
        <p:spPr>
          <a:xfrm>
            <a:off x="2726267" y="1286933"/>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3539214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C66460-0C2F-4ADD-8F6D-0E8E45E9B8B9}"/>
              </a:ext>
            </a:extLst>
          </p:cNvPr>
          <p:cNvSpPr txBox="1"/>
          <p:nvPr/>
        </p:nvSpPr>
        <p:spPr>
          <a:xfrm>
            <a:off x="577849" y="2157903"/>
            <a:ext cx="7881995" cy="523220"/>
          </a:xfrm>
          <a:prstGeom prst="rect">
            <a:avLst/>
          </a:prstGeom>
          <a:noFill/>
        </p:spPr>
        <p:txBody>
          <a:bodyPr wrap="square" rtlCol="0">
            <a:spAutoFit/>
          </a:bodyPr>
          <a:lstStyle/>
          <a:p>
            <a:r>
              <a:rPr lang="en-US" sz="2800" dirty="0">
                <a:solidFill>
                  <a:schemeClr val="accent1"/>
                </a:solidFill>
                <a:latin typeface="+mj-lt"/>
                <a:ea typeface="+mj-ea"/>
                <a:cs typeface="+mj-cs"/>
              </a:rPr>
              <a:t>APPROACHES FOR BUILDING MODELS</a:t>
            </a:r>
          </a:p>
        </p:txBody>
      </p:sp>
    </p:spTree>
    <p:extLst>
      <p:ext uri="{BB962C8B-B14F-4D97-AF65-F5344CB8AC3E}">
        <p14:creationId xmlns:p14="http://schemas.microsoft.com/office/powerpoint/2010/main" val="12440053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9BC341-939A-41B5-B0BD-64D3C29BE1AB}"/>
              </a:ext>
            </a:extLst>
          </p:cNvPr>
          <p:cNvSpPr txBox="1"/>
          <p:nvPr/>
        </p:nvSpPr>
        <p:spPr>
          <a:xfrm>
            <a:off x="1060450" y="579312"/>
            <a:ext cx="10071100" cy="4555093"/>
          </a:xfrm>
          <a:prstGeom prst="rect">
            <a:avLst/>
          </a:prstGeom>
          <a:noFill/>
        </p:spPr>
        <p:txBody>
          <a:bodyPr wrap="square" rtlCol="0">
            <a:spAutoFit/>
          </a:bodyPr>
          <a:lstStyle/>
          <a:p>
            <a:r>
              <a:rPr lang="en-US" sz="2800" dirty="0">
                <a:solidFill>
                  <a:schemeClr val="accent1"/>
                </a:solidFill>
                <a:latin typeface="+mj-lt"/>
                <a:ea typeface="+mj-ea"/>
                <a:cs typeface="+mj-cs"/>
              </a:rPr>
              <a:t>Models built using feature selection technique</a:t>
            </a:r>
          </a:p>
          <a:p>
            <a:endParaRPr lang="en-US" sz="2800" dirty="0">
              <a:solidFill>
                <a:schemeClr val="accent1"/>
              </a:solidFill>
              <a:latin typeface="+mj-lt"/>
              <a:ea typeface="+mj-ea"/>
              <a:cs typeface="+mj-cs"/>
            </a:endParaRPr>
          </a:p>
          <a:p>
            <a:pPr marL="285750" indent="-285750">
              <a:buFont typeface="Wingdings" panose="05000000000000000000" pitchFamily="2" charset="2"/>
              <a:buChar char="v"/>
            </a:pPr>
            <a:r>
              <a:rPr lang="en-US" dirty="0"/>
              <a:t>Model excluding all the dummy variable and applied stepwise regression (backward, forward and full) to build other models. Decided the best model based on AIC</a:t>
            </a:r>
          </a:p>
          <a:p>
            <a:pPr marL="285750" indent="-285750">
              <a:buFont typeface="Wingdings" panose="05000000000000000000" pitchFamily="2" charset="2"/>
              <a:buChar char="v"/>
            </a:pPr>
            <a:endParaRPr lang="en-US" dirty="0"/>
          </a:p>
          <a:p>
            <a:pPr marL="285750" indent="-285750">
              <a:buFont typeface="Wingdings" panose="05000000000000000000" pitchFamily="2" charset="2"/>
              <a:buChar char="v"/>
            </a:pPr>
            <a:r>
              <a:rPr lang="en-US" dirty="0"/>
              <a:t>Model including all the independent variable but without pre-processing</a:t>
            </a:r>
          </a:p>
          <a:p>
            <a:pPr marL="285750" indent="-285750">
              <a:buFont typeface="Wingdings" panose="05000000000000000000" pitchFamily="2" charset="2"/>
              <a:buChar char="v"/>
            </a:pPr>
            <a:endParaRPr lang="en-US" dirty="0"/>
          </a:p>
          <a:p>
            <a:pPr marL="285750" indent="-285750">
              <a:buFont typeface="Wingdings" panose="05000000000000000000" pitchFamily="2" charset="2"/>
              <a:buChar char="v"/>
            </a:pPr>
            <a:r>
              <a:rPr lang="en-US" dirty="0"/>
              <a:t>Model including all the independent variable and pre-processing the data using as.factor directly in the model</a:t>
            </a:r>
          </a:p>
          <a:p>
            <a:pPr marL="285750" indent="-285750">
              <a:buFont typeface="Wingdings" panose="05000000000000000000" pitchFamily="2" charset="2"/>
              <a:buChar char="v"/>
            </a:pPr>
            <a:endParaRPr lang="en-US" dirty="0"/>
          </a:p>
          <a:p>
            <a:pPr marL="285750" indent="-285750">
              <a:buFont typeface="Wingdings" panose="05000000000000000000" pitchFamily="2" charset="2"/>
              <a:buChar char="v"/>
            </a:pPr>
            <a:r>
              <a:rPr lang="en-US" dirty="0"/>
              <a:t>Model considering all the dummy variable from pre-processed data set </a:t>
            </a:r>
          </a:p>
          <a:p>
            <a:endParaRPr lang="en-US" dirty="0"/>
          </a:p>
          <a:p>
            <a:r>
              <a:rPr lang="en-US" dirty="0"/>
              <a:t>After building the model, applied stepwise regression in all the 4 models and selected the best one from each set based on AIC value for further improvement</a:t>
            </a:r>
          </a:p>
          <a:p>
            <a:r>
              <a:rPr lang="en-US" dirty="0"/>
              <a:t> </a:t>
            </a:r>
          </a:p>
        </p:txBody>
      </p:sp>
    </p:spTree>
    <p:extLst>
      <p:ext uri="{BB962C8B-B14F-4D97-AF65-F5344CB8AC3E}">
        <p14:creationId xmlns:p14="http://schemas.microsoft.com/office/powerpoint/2010/main" val="8899119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818653BC-933E-4F2F-8552-C28993FDD020}"/>
              </a:ext>
            </a:extLst>
          </p:cNvPr>
          <p:cNvGraphicFramePr>
            <a:graphicFrameLocks noGrp="1"/>
          </p:cNvGraphicFramePr>
          <p:nvPr>
            <p:extLst>
              <p:ext uri="{D42A27DB-BD31-4B8C-83A1-F6EECF244321}">
                <p14:modId xmlns:p14="http://schemas.microsoft.com/office/powerpoint/2010/main" val="2745729069"/>
              </p:ext>
            </p:extLst>
          </p:nvPr>
        </p:nvGraphicFramePr>
        <p:xfrm>
          <a:off x="1039252" y="602337"/>
          <a:ext cx="9584892" cy="4535406"/>
        </p:xfrm>
        <a:graphic>
          <a:graphicData uri="http://schemas.openxmlformats.org/drawingml/2006/table">
            <a:tbl>
              <a:tblPr firstRow="1" bandRow="1">
                <a:tableStyleId>{5C22544A-7EE6-4342-B048-85BDC9FD1C3A}</a:tableStyleId>
              </a:tblPr>
              <a:tblGrid>
                <a:gridCol w="521446">
                  <a:extLst>
                    <a:ext uri="{9D8B030D-6E8A-4147-A177-3AD203B41FA5}">
                      <a16:colId xmlns:a16="http://schemas.microsoft.com/office/drawing/2014/main" val="3993513764"/>
                    </a:ext>
                  </a:extLst>
                </a:gridCol>
                <a:gridCol w="3573281">
                  <a:extLst>
                    <a:ext uri="{9D8B030D-6E8A-4147-A177-3AD203B41FA5}">
                      <a16:colId xmlns:a16="http://schemas.microsoft.com/office/drawing/2014/main" val="643641231"/>
                    </a:ext>
                  </a:extLst>
                </a:gridCol>
                <a:gridCol w="3809305">
                  <a:extLst>
                    <a:ext uri="{9D8B030D-6E8A-4147-A177-3AD203B41FA5}">
                      <a16:colId xmlns:a16="http://schemas.microsoft.com/office/drawing/2014/main" val="1604201567"/>
                    </a:ext>
                  </a:extLst>
                </a:gridCol>
                <a:gridCol w="741773">
                  <a:extLst>
                    <a:ext uri="{9D8B030D-6E8A-4147-A177-3AD203B41FA5}">
                      <a16:colId xmlns:a16="http://schemas.microsoft.com/office/drawing/2014/main" val="1931822197"/>
                    </a:ext>
                  </a:extLst>
                </a:gridCol>
                <a:gridCol w="939087">
                  <a:extLst>
                    <a:ext uri="{9D8B030D-6E8A-4147-A177-3AD203B41FA5}">
                      <a16:colId xmlns:a16="http://schemas.microsoft.com/office/drawing/2014/main" val="844039213"/>
                    </a:ext>
                  </a:extLst>
                </a:gridCol>
              </a:tblGrid>
              <a:tr h="296427">
                <a:tc>
                  <a:txBody>
                    <a:bodyPr/>
                    <a:lstStyle/>
                    <a:p>
                      <a:pPr algn="ctr" fontAlgn="t"/>
                      <a:r>
                        <a:rPr lang="en-US" sz="1100" b="1" i="0" u="none" strike="noStrike" dirty="0">
                          <a:solidFill>
                            <a:srgbClr val="000000"/>
                          </a:solidFill>
                          <a:effectLst/>
                          <a:latin typeface="Calibri" panose="020F0502020204030204" pitchFamily="34" charset="0"/>
                        </a:rPr>
                        <a:t>Model</a:t>
                      </a:r>
                    </a:p>
                  </a:txBody>
                  <a:tcPr marL="3810" marR="3810" marT="3810" marB="0"/>
                </a:tc>
                <a:tc>
                  <a:txBody>
                    <a:bodyPr/>
                    <a:lstStyle/>
                    <a:p>
                      <a:pPr algn="ctr" fontAlgn="t"/>
                      <a:r>
                        <a:rPr lang="en-US" sz="1100" b="1" i="0" u="none" strike="noStrike" dirty="0">
                          <a:solidFill>
                            <a:srgbClr val="000000"/>
                          </a:solidFill>
                          <a:effectLst/>
                          <a:latin typeface="Calibri" panose="020F0502020204030204" pitchFamily="34" charset="0"/>
                        </a:rPr>
                        <a:t>Model description</a:t>
                      </a:r>
                    </a:p>
                  </a:txBody>
                  <a:tcPr marL="3810" marR="3810" marT="3810" marB="0"/>
                </a:tc>
                <a:tc>
                  <a:txBody>
                    <a:bodyPr/>
                    <a:lstStyle/>
                    <a:p>
                      <a:pPr algn="ctr" fontAlgn="t"/>
                      <a:r>
                        <a:rPr lang="en-US" sz="1100" b="1" i="0" u="none" strike="noStrike" dirty="0">
                          <a:solidFill>
                            <a:srgbClr val="000000"/>
                          </a:solidFill>
                          <a:effectLst/>
                          <a:latin typeface="Calibri" panose="020F0502020204030204" pitchFamily="34" charset="0"/>
                        </a:rPr>
                        <a:t>Model </a:t>
                      </a:r>
                    </a:p>
                  </a:txBody>
                  <a:tcPr marL="3810" marR="3810" marT="3810" marB="0"/>
                </a:tc>
                <a:tc>
                  <a:txBody>
                    <a:bodyPr/>
                    <a:lstStyle/>
                    <a:p>
                      <a:pPr algn="ctr" fontAlgn="t"/>
                      <a:r>
                        <a:rPr lang="en-US" sz="1100" b="1" i="0" u="none" strike="noStrike" dirty="0">
                          <a:solidFill>
                            <a:srgbClr val="000000"/>
                          </a:solidFill>
                          <a:effectLst/>
                          <a:latin typeface="Calibri" panose="020F0502020204030204" pitchFamily="34" charset="0"/>
                        </a:rPr>
                        <a:t>AIC</a:t>
                      </a:r>
                    </a:p>
                  </a:txBody>
                  <a:tcPr marL="3810" marR="3810" marT="3810" marB="0"/>
                </a:tc>
                <a:tc>
                  <a:txBody>
                    <a:bodyPr/>
                    <a:lstStyle/>
                    <a:p>
                      <a:pPr algn="ctr" fontAlgn="t"/>
                      <a:r>
                        <a:rPr lang="en-US" sz="1100" b="1" i="0" u="none" strike="noStrike" dirty="0">
                          <a:solidFill>
                            <a:srgbClr val="000000"/>
                          </a:solidFill>
                          <a:effectLst/>
                          <a:latin typeface="Calibri" panose="020F0502020204030204" pitchFamily="34" charset="0"/>
                        </a:rPr>
                        <a:t>MSE</a:t>
                      </a:r>
                    </a:p>
                  </a:txBody>
                  <a:tcPr marL="3810" marR="3810" marT="3810" marB="0"/>
                </a:tc>
                <a:extLst>
                  <a:ext uri="{0D108BD9-81ED-4DB2-BD59-A6C34878D82A}">
                    <a16:rowId xmlns:a16="http://schemas.microsoft.com/office/drawing/2014/main" val="414733720"/>
                  </a:ext>
                </a:extLst>
              </a:tr>
              <a:tr h="673054">
                <a:tc>
                  <a:txBody>
                    <a:bodyPr/>
                    <a:lstStyle/>
                    <a:p>
                      <a:pPr algn="ctr" fontAlgn="ctr"/>
                      <a:r>
                        <a:rPr lang="en-US" sz="1100" b="0" i="0" u="none" strike="noStrike" dirty="0">
                          <a:solidFill>
                            <a:srgbClr val="000000"/>
                          </a:solidFill>
                          <a:effectLst/>
                          <a:latin typeface="Calibri" panose="020F0502020204030204" pitchFamily="34" charset="0"/>
                        </a:rPr>
                        <a:t>1</a:t>
                      </a:r>
                    </a:p>
                  </a:txBody>
                  <a:tcPr marL="3810" marR="3810" marT="3810" marB="0" anchor="ctr"/>
                </a:tc>
                <a:tc>
                  <a:txBody>
                    <a:bodyPr/>
                    <a:lstStyle/>
                    <a:p>
                      <a:pPr algn="l" fontAlgn="ctr"/>
                      <a:r>
                        <a:rPr lang="en-US" sz="1100" b="0" i="0" u="none" strike="noStrike" dirty="0">
                          <a:solidFill>
                            <a:srgbClr val="000000"/>
                          </a:solidFill>
                          <a:effectLst/>
                          <a:latin typeface="Calibri" panose="020F0502020204030204" pitchFamily="34" charset="0"/>
                        </a:rPr>
                        <a:t>full:Full model without considering discrete variable.</a:t>
                      </a:r>
                    </a:p>
                  </a:txBody>
                  <a:tcPr marL="3810" marR="3810" marT="3810" marB="0" anchor="ctr"/>
                </a:tc>
                <a:tc>
                  <a:txBody>
                    <a:bodyPr/>
                    <a:lstStyle/>
                    <a:p>
                      <a:pPr algn="l" fontAlgn="ctr"/>
                      <a:r>
                        <a:rPr lang="en-US" sz="1100" b="0" i="0" u="none" strike="noStrike" dirty="0">
                          <a:solidFill>
                            <a:srgbClr val="000000"/>
                          </a:solidFill>
                          <a:effectLst/>
                          <a:latin typeface="Calibri" panose="020F0502020204030204" pitchFamily="34" charset="0"/>
                        </a:rPr>
                        <a:t>full=glm(formula = bikeCount1 ~ temp + humidity + humidity1 + windspeed1, data = myProjectdata)</a:t>
                      </a:r>
                    </a:p>
                  </a:txBody>
                  <a:tcPr marL="3810" marR="3810" marT="3810" marB="0" anchor="ctr"/>
                </a:tc>
                <a:tc>
                  <a:txBody>
                    <a:bodyPr/>
                    <a:lstStyle/>
                    <a:p>
                      <a:pPr algn="ctr" fontAlgn="ctr"/>
                      <a:r>
                        <a:rPr lang="en-US" sz="1100" b="0" i="0" u="none" strike="noStrike" dirty="0">
                          <a:solidFill>
                            <a:srgbClr val="000000"/>
                          </a:solidFill>
                          <a:effectLst/>
                          <a:latin typeface="Calibri" panose="020F0502020204030204" pitchFamily="34" charset="0"/>
                        </a:rPr>
                        <a:t>24581</a:t>
                      </a:r>
                    </a:p>
                  </a:txBody>
                  <a:tcPr marL="3810" marR="3810" marT="3810" marB="0" anchor="ctr"/>
                </a:tc>
                <a:tc>
                  <a:txBody>
                    <a:bodyPr/>
                    <a:lstStyle/>
                    <a:p>
                      <a:pPr algn="ctr" fontAlgn="ctr"/>
                      <a:r>
                        <a:rPr lang="en-US" sz="1100" b="0" i="0" u="none" strike="noStrike" dirty="0">
                          <a:solidFill>
                            <a:srgbClr val="000000"/>
                          </a:solidFill>
                          <a:effectLst/>
                          <a:latin typeface="Calibri" panose="020F0502020204030204" pitchFamily="34" charset="0"/>
                        </a:rPr>
                        <a:t>1.52586</a:t>
                      </a:r>
                    </a:p>
                  </a:txBody>
                  <a:tcPr marL="3810" marR="3810" marT="3810" marB="0" anchor="ctr"/>
                </a:tc>
                <a:extLst>
                  <a:ext uri="{0D108BD9-81ED-4DB2-BD59-A6C34878D82A}">
                    <a16:rowId xmlns:a16="http://schemas.microsoft.com/office/drawing/2014/main" val="2981985667"/>
                  </a:ext>
                </a:extLst>
              </a:tr>
              <a:tr h="1097685">
                <a:tc>
                  <a:txBody>
                    <a:bodyPr/>
                    <a:lstStyle/>
                    <a:p>
                      <a:pPr algn="ctr" fontAlgn="ctr"/>
                      <a:r>
                        <a:rPr lang="en-US" sz="1100" b="0" i="0" u="none" strike="noStrike" dirty="0">
                          <a:solidFill>
                            <a:srgbClr val="000000"/>
                          </a:solidFill>
                          <a:effectLst/>
                          <a:latin typeface="Calibri" panose="020F0502020204030204" pitchFamily="34" charset="0"/>
                        </a:rPr>
                        <a:t>2</a:t>
                      </a:r>
                    </a:p>
                  </a:txBody>
                  <a:tcPr marL="3810" marR="3810" marT="3810" marB="0" anchor="ctr"/>
                </a:tc>
                <a:tc>
                  <a:txBody>
                    <a:bodyPr/>
                    <a:lstStyle/>
                    <a:p>
                      <a:pPr algn="l" fontAlgn="ctr"/>
                      <a:r>
                        <a:rPr lang="en-US" sz="1100" b="0" i="0" u="none" strike="noStrike" dirty="0">
                          <a:solidFill>
                            <a:srgbClr val="000000"/>
                          </a:solidFill>
                          <a:effectLst/>
                          <a:latin typeface="Calibri" panose="020F0502020204030204" pitchFamily="34" charset="0"/>
                        </a:rPr>
                        <a:t>full1:Full model considering discrete variable but without pre-processing</a:t>
                      </a:r>
                    </a:p>
                  </a:txBody>
                  <a:tcPr marL="3810" marR="3810" marT="3810" marB="0" anchor="ctr"/>
                </a:tc>
                <a:tc>
                  <a:txBody>
                    <a:bodyPr/>
                    <a:lstStyle/>
                    <a:p>
                      <a:pPr algn="l" fontAlgn="ctr"/>
                      <a:r>
                        <a:rPr lang="en-US" sz="1100" b="0" i="0" u="none" strike="noStrike" dirty="0">
                          <a:solidFill>
                            <a:srgbClr val="000000"/>
                          </a:solidFill>
                          <a:effectLst/>
                          <a:latin typeface="Calibri" panose="020F0502020204030204" pitchFamily="34" charset="0"/>
                        </a:rPr>
                        <a:t>full1=glm(formula = bikeCount1 ~ temp + humidity + humidity1 + windspeed1 + season + month + hour + IsWeekday + IsWorkingday + weathersituation +  IsHoliday, data = myProjectdata)</a:t>
                      </a:r>
                    </a:p>
                  </a:txBody>
                  <a:tcPr marL="3810" marR="3810" marT="3810" marB="0" anchor="ctr"/>
                </a:tc>
                <a:tc>
                  <a:txBody>
                    <a:bodyPr/>
                    <a:lstStyle/>
                    <a:p>
                      <a:pPr algn="ctr" fontAlgn="ctr"/>
                      <a:r>
                        <a:rPr lang="en-US" sz="1100" b="0" i="0" u="none" strike="noStrike" dirty="0">
                          <a:solidFill>
                            <a:srgbClr val="000000"/>
                          </a:solidFill>
                          <a:effectLst/>
                          <a:latin typeface="Calibri" panose="020F0502020204030204" pitchFamily="34" charset="0"/>
                        </a:rPr>
                        <a:t>21843</a:t>
                      </a:r>
                    </a:p>
                  </a:txBody>
                  <a:tcPr marL="3810" marR="3810" marT="3810" marB="0" anchor="ctr"/>
                </a:tc>
                <a:tc>
                  <a:txBody>
                    <a:bodyPr/>
                    <a:lstStyle/>
                    <a:p>
                      <a:pPr algn="ctr" fontAlgn="ctr"/>
                      <a:r>
                        <a:rPr lang="en-US" sz="1100" b="0" i="0" u="none" strike="noStrike" dirty="0">
                          <a:solidFill>
                            <a:srgbClr val="000000"/>
                          </a:solidFill>
                          <a:effectLst/>
                          <a:latin typeface="Calibri" panose="020F0502020204030204" pitchFamily="34" charset="0"/>
                        </a:rPr>
                        <a:t>1.061978</a:t>
                      </a:r>
                    </a:p>
                  </a:txBody>
                  <a:tcPr marL="3810" marR="3810" marT="3810" marB="0" anchor="ctr"/>
                </a:tc>
                <a:extLst>
                  <a:ext uri="{0D108BD9-81ED-4DB2-BD59-A6C34878D82A}">
                    <a16:rowId xmlns:a16="http://schemas.microsoft.com/office/drawing/2014/main" val="2628765319"/>
                  </a:ext>
                </a:extLst>
              </a:tr>
              <a:tr h="1097685">
                <a:tc>
                  <a:txBody>
                    <a:bodyPr/>
                    <a:lstStyle/>
                    <a:p>
                      <a:pPr algn="ctr" fontAlgn="ctr"/>
                      <a:r>
                        <a:rPr lang="en-US" sz="1100" b="0" i="0" u="none" strike="noStrike" dirty="0">
                          <a:solidFill>
                            <a:srgbClr val="000000"/>
                          </a:solidFill>
                          <a:effectLst/>
                          <a:highlight>
                            <a:srgbClr val="FFFF00"/>
                          </a:highlight>
                          <a:latin typeface="Calibri" panose="020F0502020204030204" pitchFamily="34" charset="0"/>
                        </a:rPr>
                        <a:t>3</a:t>
                      </a:r>
                    </a:p>
                  </a:txBody>
                  <a:tcPr marL="3810" marR="3810" marT="3810" marB="0" anchor="ctr"/>
                </a:tc>
                <a:tc>
                  <a:txBody>
                    <a:bodyPr/>
                    <a:lstStyle/>
                    <a:p>
                      <a:pPr algn="l" fontAlgn="ctr"/>
                      <a:r>
                        <a:rPr lang="en-US" sz="1100" b="0" i="0" u="none" strike="noStrike" dirty="0">
                          <a:solidFill>
                            <a:srgbClr val="000000"/>
                          </a:solidFill>
                          <a:effectLst/>
                          <a:highlight>
                            <a:srgbClr val="FFFF00"/>
                          </a:highlight>
                          <a:latin typeface="Calibri" panose="020F0502020204030204" pitchFamily="34" charset="0"/>
                        </a:rPr>
                        <a:t>full2:Full model considering discrete variable and pre-processing using as.factor directly when building the model</a:t>
                      </a:r>
                    </a:p>
                  </a:txBody>
                  <a:tcPr marL="3810" marR="3810" marT="3810" marB="0" anchor="ctr"/>
                </a:tc>
                <a:tc>
                  <a:txBody>
                    <a:bodyPr/>
                    <a:lstStyle/>
                    <a:p>
                      <a:pPr algn="l" fontAlgn="ctr"/>
                      <a:r>
                        <a:rPr lang="en-US" sz="1100" b="0" i="0" u="none" strike="noStrike" dirty="0">
                          <a:solidFill>
                            <a:srgbClr val="000000"/>
                          </a:solidFill>
                          <a:effectLst/>
                          <a:highlight>
                            <a:srgbClr val="FFFF00"/>
                          </a:highlight>
                          <a:latin typeface="Calibri" panose="020F0502020204030204" pitchFamily="34" charset="0"/>
                        </a:rPr>
                        <a:t>full2=glm(formula = bikeCount1 ~ as.factor(season) + as.factor(month) + as.factor(hour)+as.factor(IsHoliday) + as.factor(IsWeekday) + temp + humidity + humidity1 + windspeed1, data = myProjectdata)</a:t>
                      </a:r>
                    </a:p>
                  </a:txBody>
                  <a:tcPr marL="3810" marR="3810" marT="3810" marB="0" anchor="ctr"/>
                </a:tc>
                <a:tc>
                  <a:txBody>
                    <a:bodyPr/>
                    <a:lstStyle/>
                    <a:p>
                      <a:pPr algn="ctr" fontAlgn="ctr"/>
                      <a:r>
                        <a:rPr lang="en-US" sz="1100" b="0" i="0" u="none" strike="noStrike" dirty="0">
                          <a:solidFill>
                            <a:srgbClr val="000000"/>
                          </a:solidFill>
                          <a:effectLst/>
                          <a:highlight>
                            <a:srgbClr val="FFFF00"/>
                          </a:highlight>
                          <a:latin typeface="Calibri" panose="020F0502020204030204" pitchFamily="34" charset="0"/>
                        </a:rPr>
                        <a:t>14298</a:t>
                      </a:r>
                    </a:p>
                  </a:txBody>
                  <a:tcPr marL="3810" marR="3810" marT="3810" marB="0" anchor="ctr"/>
                </a:tc>
                <a:tc>
                  <a:txBody>
                    <a:bodyPr/>
                    <a:lstStyle/>
                    <a:p>
                      <a:pPr algn="ctr" fontAlgn="ctr"/>
                      <a:r>
                        <a:rPr lang="en-US" sz="1100" b="0" i="0" u="none" strike="noStrike" dirty="0">
                          <a:solidFill>
                            <a:srgbClr val="000000"/>
                          </a:solidFill>
                          <a:effectLst/>
                          <a:highlight>
                            <a:srgbClr val="FFFF00"/>
                          </a:highlight>
                          <a:latin typeface="Calibri" panose="020F0502020204030204" pitchFamily="34" charset="0"/>
                        </a:rPr>
                        <a:t>0.412321</a:t>
                      </a:r>
                    </a:p>
                  </a:txBody>
                  <a:tcPr marL="3810" marR="3810" marT="3810" marB="0" anchor="ctr"/>
                </a:tc>
                <a:extLst>
                  <a:ext uri="{0D108BD9-81ED-4DB2-BD59-A6C34878D82A}">
                    <a16:rowId xmlns:a16="http://schemas.microsoft.com/office/drawing/2014/main" val="3382499873"/>
                  </a:ext>
                </a:extLst>
              </a:tr>
              <a:tr h="1370555">
                <a:tc>
                  <a:txBody>
                    <a:bodyPr/>
                    <a:lstStyle/>
                    <a:p>
                      <a:pPr algn="ctr" fontAlgn="ctr"/>
                      <a:r>
                        <a:rPr lang="en-US" sz="1100" b="0" i="0" u="none" strike="noStrike" dirty="0">
                          <a:solidFill>
                            <a:srgbClr val="000000"/>
                          </a:solidFill>
                          <a:effectLst/>
                          <a:latin typeface="Calibri" panose="020F0502020204030204" pitchFamily="34" charset="0"/>
                        </a:rPr>
                        <a:t>4</a:t>
                      </a:r>
                    </a:p>
                  </a:txBody>
                  <a:tcPr marL="3810" marR="3810" marT="3810" marB="0" anchor="ctr"/>
                </a:tc>
                <a:tc>
                  <a:txBody>
                    <a:bodyPr/>
                    <a:lstStyle/>
                    <a:p>
                      <a:pPr algn="l" fontAlgn="ctr"/>
                      <a:r>
                        <a:rPr lang="en-US" sz="1100" b="0" i="0" u="none" strike="noStrike" dirty="0">
                          <a:solidFill>
                            <a:srgbClr val="000000"/>
                          </a:solidFill>
                          <a:effectLst/>
                          <a:latin typeface="Calibri" panose="020F0502020204030204" pitchFamily="34" charset="0"/>
                        </a:rPr>
                        <a:t>full3:full model considering all the dummy variables</a:t>
                      </a:r>
                    </a:p>
                  </a:txBody>
                  <a:tcPr marL="3810" marR="3810" marT="3810" marB="0" anchor="ctr"/>
                </a:tc>
                <a:tc>
                  <a:txBody>
                    <a:bodyPr/>
                    <a:lstStyle/>
                    <a:p>
                      <a:pPr algn="l" fontAlgn="ctr"/>
                      <a:r>
                        <a:rPr lang="en-US" sz="1100" b="0" i="0" u="none" strike="noStrike" dirty="0">
                          <a:solidFill>
                            <a:srgbClr val="000000"/>
                          </a:solidFill>
                          <a:effectLst/>
                          <a:latin typeface="Calibri" panose="020F0502020204030204" pitchFamily="34" charset="0"/>
                        </a:rPr>
                        <a:t>glm(formula = bikeCount1 ~ temp + humidity + humidity1 + windspeed1 + as.factor(IsWeekday) + as.factor(season1) + as.factor(season2) + </a:t>
                      </a:r>
                      <a:br>
                        <a:rPr lang="en-US" sz="1100" b="0" i="0" u="none" strike="noStrike" dirty="0">
                          <a:solidFill>
                            <a:srgbClr val="000000"/>
                          </a:solidFill>
                          <a:effectLst/>
                          <a:latin typeface="Calibri" panose="020F0502020204030204" pitchFamily="34" charset="0"/>
                        </a:rPr>
                      </a:br>
                      <a:r>
                        <a:rPr lang="en-US" sz="1100" b="0" i="0" u="none" strike="noStrike" dirty="0">
                          <a:solidFill>
                            <a:srgbClr val="000000"/>
                          </a:solidFill>
                          <a:effectLst/>
                          <a:latin typeface="Calibri" panose="020F0502020204030204" pitchFamily="34" charset="0"/>
                        </a:rPr>
                        <a:t>    as.factor(season3) + as.factor(monthm1) + as.factor(hourh1) + as.factor(IsHoliday), data = data)</a:t>
                      </a:r>
                    </a:p>
                  </a:txBody>
                  <a:tcPr marL="3810" marR="3810" marT="3810" marB="0" anchor="ctr"/>
                </a:tc>
                <a:tc>
                  <a:txBody>
                    <a:bodyPr/>
                    <a:lstStyle/>
                    <a:p>
                      <a:pPr algn="ctr" fontAlgn="ctr"/>
                      <a:r>
                        <a:rPr lang="en-US" sz="1100" b="0" i="0" u="none" strike="noStrike" dirty="0">
                          <a:solidFill>
                            <a:srgbClr val="000000"/>
                          </a:solidFill>
                          <a:effectLst/>
                          <a:latin typeface="Calibri" panose="020F0502020204030204" pitchFamily="34" charset="0"/>
                        </a:rPr>
                        <a:t>22632</a:t>
                      </a:r>
                    </a:p>
                  </a:txBody>
                  <a:tcPr marL="3810" marR="3810" marT="3810" marB="0" anchor="ctr"/>
                </a:tc>
                <a:tc>
                  <a:txBody>
                    <a:bodyPr/>
                    <a:lstStyle/>
                    <a:p>
                      <a:pPr algn="ctr" fontAlgn="ctr"/>
                      <a:r>
                        <a:rPr lang="en-US" sz="1100" b="0" i="0" u="none" strike="noStrike" dirty="0">
                          <a:solidFill>
                            <a:srgbClr val="000000"/>
                          </a:solidFill>
                          <a:effectLst/>
                          <a:latin typeface="Calibri" panose="020F0502020204030204" pitchFamily="34" charset="0"/>
                        </a:rPr>
                        <a:t>1.178398</a:t>
                      </a:r>
                    </a:p>
                  </a:txBody>
                  <a:tcPr marL="3810" marR="3810" marT="3810" marB="0" anchor="ctr"/>
                </a:tc>
                <a:extLst>
                  <a:ext uri="{0D108BD9-81ED-4DB2-BD59-A6C34878D82A}">
                    <a16:rowId xmlns:a16="http://schemas.microsoft.com/office/drawing/2014/main" val="650549051"/>
                  </a:ext>
                </a:extLst>
              </a:tr>
            </a:tbl>
          </a:graphicData>
        </a:graphic>
      </p:graphicFrame>
      <p:sp>
        <p:nvSpPr>
          <p:cNvPr id="5" name="TextBox 4">
            <a:extLst>
              <a:ext uri="{FF2B5EF4-FFF2-40B4-BE49-F238E27FC236}">
                <a16:creationId xmlns:a16="http://schemas.microsoft.com/office/drawing/2014/main" id="{28A28FE7-FE65-4EAA-B59C-39AEB96F939D}"/>
              </a:ext>
            </a:extLst>
          </p:cNvPr>
          <p:cNvSpPr txBox="1"/>
          <p:nvPr/>
        </p:nvSpPr>
        <p:spPr>
          <a:xfrm>
            <a:off x="1039253" y="5461785"/>
            <a:ext cx="9584892" cy="646331"/>
          </a:xfrm>
          <a:prstGeom prst="rect">
            <a:avLst/>
          </a:prstGeom>
          <a:noFill/>
        </p:spPr>
        <p:txBody>
          <a:bodyPr wrap="square" rtlCol="0">
            <a:spAutoFit/>
          </a:bodyPr>
          <a:lstStyle/>
          <a:p>
            <a:r>
              <a:rPr lang="en-US" dirty="0"/>
              <a:t>Model 3 is the best among the 4 models with least MSE ,selected this model for further improvements</a:t>
            </a:r>
          </a:p>
        </p:txBody>
      </p:sp>
    </p:spTree>
    <p:extLst>
      <p:ext uri="{BB962C8B-B14F-4D97-AF65-F5344CB8AC3E}">
        <p14:creationId xmlns:p14="http://schemas.microsoft.com/office/powerpoint/2010/main" val="33942843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E2883E3-C020-44F4-96D2-CF53307DEB70}"/>
              </a:ext>
            </a:extLst>
          </p:cNvPr>
          <p:cNvPicPr>
            <a:picLocks noChangeAspect="1"/>
          </p:cNvPicPr>
          <p:nvPr/>
        </p:nvPicPr>
        <p:blipFill>
          <a:blip r:embed="rId2"/>
          <a:stretch>
            <a:fillRect/>
          </a:stretch>
        </p:blipFill>
        <p:spPr>
          <a:xfrm>
            <a:off x="1078860" y="1755248"/>
            <a:ext cx="8508705" cy="4392281"/>
          </a:xfrm>
          <a:prstGeom prst="rect">
            <a:avLst/>
          </a:prstGeom>
        </p:spPr>
      </p:pic>
      <p:sp>
        <p:nvSpPr>
          <p:cNvPr id="3" name="TextBox 2">
            <a:extLst>
              <a:ext uri="{FF2B5EF4-FFF2-40B4-BE49-F238E27FC236}">
                <a16:creationId xmlns:a16="http://schemas.microsoft.com/office/drawing/2014/main" id="{C27310EB-5D85-4BA0-8A1F-4D580A712315}"/>
              </a:ext>
            </a:extLst>
          </p:cNvPr>
          <p:cNvSpPr txBox="1"/>
          <p:nvPr/>
        </p:nvSpPr>
        <p:spPr>
          <a:xfrm>
            <a:off x="1138066" y="453914"/>
            <a:ext cx="10025508" cy="1107996"/>
          </a:xfrm>
          <a:prstGeom prst="rect">
            <a:avLst/>
          </a:prstGeom>
          <a:noFill/>
        </p:spPr>
        <p:txBody>
          <a:bodyPr wrap="square" rtlCol="0">
            <a:spAutoFit/>
          </a:bodyPr>
          <a:lstStyle/>
          <a:p>
            <a:r>
              <a:rPr lang="en-US" sz="2800" dirty="0">
                <a:solidFill>
                  <a:schemeClr val="accent1"/>
                </a:solidFill>
                <a:latin typeface="+mj-lt"/>
                <a:ea typeface="+mj-ea"/>
                <a:cs typeface="+mj-cs"/>
              </a:rPr>
              <a:t>Residual Analysis</a:t>
            </a:r>
          </a:p>
          <a:p>
            <a:endParaRPr lang="en-US" b="1" dirty="0">
              <a:solidFill>
                <a:schemeClr val="accent1"/>
              </a:solidFill>
              <a:latin typeface="Arial" pitchFamily="34" charset="0"/>
              <a:ea typeface="+mj-ea"/>
              <a:cs typeface="Arial" pitchFamily="34" charset="0"/>
            </a:endParaRPr>
          </a:p>
          <a:p>
            <a:r>
              <a:rPr lang="en-US" sz="2000" b="1" dirty="0">
                <a:latin typeface="Arial" pitchFamily="34" charset="0"/>
                <a:ea typeface="+mj-ea"/>
                <a:cs typeface="Arial" pitchFamily="34" charset="0"/>
              </a:rPr>
              <a:t>Results of residual analysis performed on model 3</a:t>
            </a:r>
            <a:endParaRPr lang="en-US" sz="2400" b="1" dirty="0">
              <a:solidFill>
                <a:schemeClr val="accent1"/>
              </a:solidFill>
              <a:latin typeface="Arial" pitchFamily="34" charset="0"/>
              <a:ea typeface="+mj-ea"/>
              <a:cs typeface="Arial" pitchFamily="34" charset="0"/>
            </a:endParaRPr>
          </a:p>
        </p:txBody>
      </p:sp>
    </p:spTree>
    <p:extLst>
      <p:ext uri="{BB962C8B-B14F-4D97-AF65-F5344CB8AC3E}">
        <p14:creationId xmlns:p14="http://schemas.microsoft.com/office/powerpoint/2010/main" val="22738059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423703-2314-4C89-841C-D2B46491A96A}"/>
              </a:ext>
            </a:extLst>
          </p:cNvPr>
          <p:cNvSpPr txBox="1"/>
          <p:nvPr/>
        </p:nvSpPr>
        <p:spPr>
          <a:xfrm>
            <a:off x="999919" y="722454"/>
            <a:ext cx="9888458" cy="584775"/>
          </a:xfrm>
          <a:prstGeom prst="rect">
            <a:avLst/>
          </a:prstGeom>
          <a:noFill/>
        </p:spPr>
        <p:txBody>
          <a:bodyPr wrap="square" rtlCol="0">
            <a:spAutoFit/>
          </a:bodyPr>
          <a:lstStyle/>
          <a:p>
            <a:r>
              <a:rPr lang="en-US" sz="2800" dirty="0">
                <a:solidFill>
                  <a:schemeClr val="accent1"/>
                </a:solidFill>
                <a:latin typeface="+mj-lt"/>
                <a:ea typeface="+mj-ea"/>
                <a:cs typeface="+mj-cs"/>
              </a:rPr>
              <a:t>Multicollinearity</a:t>
            </a:r>
            <a:r>
              <a:rPr lang="en-US" sz="3200" dirty="0"/>
              <a:t> </a:t>
            </a:r>
            <a:r>
              <a:rPr lang="en-US" sz="2800" dirty="0">
                <a:solidFill>
                  <a:schemeClr val="accent1"/>
                </a:solidFill>
                <a:latin typeface="+mj-lt"/>
                <a:ea typeface="+mj-ea"/>
                <a:cs typeface="+mj-cs"/>
              </a:rPr>
              <a:t>using</a:t>
            </a:r>
            <a:r>
              <a:rPr lang="en-US" sz="3200" dirty="0"/>
              <a:t> </a:t>
            </a:r>
            <a:r>
              <a:rPr lang="en-US" sz="2800" dirty="0">
                <a:solidFill>
                  <a:schemeClr val="accent1"/>
                </a:solidFill>
                <a:latin typeface="+mj-lt"/>
                <a:ea typeface="+mj-ea"/>
                <a:cs typeface="+mj-cs"/>
              </a:rPr>
              <a:t>VIF</a:t>
            </a:r>
          </a:p>
        </p:txBody>
      </p:sp>
      <p:pic>
        <p:nvPicPr>
          <p:cNvPr id="4" name="Picture 3">
            <a:extLst>
              <a:ext uri="{FF2B5EF4-FFF2-40B4-BE49-F238E27FC236}">
                <a16:creationId xmlns:a16="http://schemas.microsoft.com/office/drawing/2014/main" id="{16D4A0DD-9844-41A0-9DE3-2533E7099E19}"/>
              </a:ext>
            </a:extLst>
          </p:cNvPr>
          <p:cNvPicPr>
            <a:picLocks noChangeAspect="1"/>
          </p:cNvPicPr>
          <p:nvPr/>
        </p:nvPicPr>
        <p:blipFill>
          <a:blip r:embed="rId2"/>
          <a:stretch>
            <a:fillRect/>
          </a:stretch>
        </p:blipFill>
        <p:spPr>
          <a:xfrm>
            <a:off x="999919" y="1984069"/>
            <a:ext cx="4050032" cy="1821814"/>
          </a:xfrm>
          <a:prstGeom prst="rect">
            <a:avLst/>
          </a:prstGeom>
        </p:spPr>
      </p:pic>
      <p:pic>
        <p:nvPicPr>
          <p:cNvPr id="5" name="Picture 4">
            <a:extLst>
              <a:ext uri="{FF2B5EF4-FFF2-40B4-BE49-F238E27FC236}">
                <a16:creationId xmlns:a16="http://schemas.microsoft.com/office/drawing/2014/main" id="{7A827C07-7C4E-45AC-AB06-219CFAFB79FF}"/>
              </a:ext>
            </a:extLst>
          </p:cNvPr>
          <p:cNvPicPr>
            <a:picLocks noChangeAspect="1"/>
          </p:cNvPicPr>
          <p:nvPr/>
        </p:nvPicPr>
        <p:blipFill>
          <a:blip r:embed="rId3"/>
          <a:stretch>
            <a:fillRect/>
          </a:stretch>
        </p:blipFill>
        <p:spPr>
          <a:xfrm>
            <a:off x="6546884" y="1948356"/>
            <a:ext cx="4341493" cy="1857527"/>
          </a:xfrm>
          <a:prstGeom prst="rect">
            <a:avLst/>
          </a:prstGeom>
        </p:spPr>
      </p:pic>
      <p:sp>
        <p:nvSpPr>
          <p:cNvPr id="6" name="Arrow: Right 5">
            <a:extLst>
              <a:ext uri="{FF2B5EF4-FFF2-40B4-BE49-F238E27FC236}">
                <a16:creationId xmlns:a16="http://schemas.microsoft.com/office/drawing/2014/main" id="{5C6ED75A-F7DD-40C0-82B9-CA6575A68549}"/>
              </a:ext>
            </a:extLst>
          </p:cNvPr>
          <p:cNvSpPr/>
          <p:nvPr/>
        </p:nvSpPr>
        <p:spPr>
          <a:xfrm>
            <a:off x="5384800" y="2877119"/>
            <a:ext cx="711200" cy="177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D086300B-5140-41AF-95D0-D5429C476332}"/>
              </a:ext>
            </a:extLst>
          </p:cNvPr>
          <p:cNvSpPr txBox="1"/>
          <p:nvPr/>
        </p:nvSpPr>
        <p:spPr>
          <a:xfrm>
            <a:off x="856290" y="4154622"/>
            <a:ext cx="9888458" cy="400110"/>
          </a:xfrm>
          <a:prstGeom prst="rect">
            <a:avLst/>
          </a:prstGeom>
          <a:noFill/>
        </p:spPr>
        <p:txBody>
          <a:bodyPr wrap="square" rtlCol="0">
            <a:spAutoFit/>
          </a:bodyPr>
          <a:lstStyle/>
          <a:p>
            <a:r>
              <a:rPr lang="en-US" sz="2000" b="1" dirty="0">
                <a:latin typeface="Arial" pitchFamily="34" charset="0"/>
                <a:ea typeface="+mj-ea"/>
                <a:cs typeface="Arial" pitchFamily="34" charset="0"/>
              </a:rPr>
              <a:t>Results of multicollinearity using VIF on model 3</a:t>
            </a:r>
          </a:p>
        </p:txBody>
      </p:sp>
    </p:spTree>
    <p:extLst>
      <p:ext uri="{BB962C8B-B14F-4D97-AF65-F5344CB8AC3E}">
        <p14:creationId xmlns:p14="http://schemas.microsoft.com/office/powerpoint/2010/main" val="18869815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D6BFC7A-DC46-46C3-B330-8294F4AB0C1D}"/>
              </a:ext>
            </a:extLst>
          </p:cNvPr>
          <p:cNvSpPr txBox="1"/>
          <p:nvPr/>
        </p:nvSpPr>
        <p:spPr>
          <a:xfrm>
            <a:off x="421795" y="1760237"/>
            <a:ext cx="11658600" cy="1200329"/>
          </a:xfrm>
          <a:prstGeom prst="rect">
            <a:avLst/>
          </a:prstGeom>
          <a:noFill/>
        </p:spPr>
        <p:txBody>
          <a:bodyPr wrap="square" rtlCol="0">
            <a:spAutoFit/>
          </a:bodyPr>
          <a:lstStyle/>
          <a:p>
            <a:r>
              <a:rPr lang="en-US" dirty="0"/>
              <a:t>Included hour as an interaction term with numerical variable temp and dummy variable IsWeekday</a:t>
            </a:r>
          </a:p>
          <a:p>
            <a:endParaRPr lang="en-US" dirty="0"/>
          </a:p>
          <a:p>
            <a:r>
              <a:rPr lang="en-US" dirty="0"/>
              <a:t>Model has improved significantly after introducing interaction term in terms on MSE and AIC</a:t>
            </a:r>
          </a:p>
          <a:p>
            <a:endParaRPr lang="en-US" dirty="0"/>
          </a:p>
        </p:txBody>
      </p:sp>
      <p:sp>
        <p:nvSpPr>
          <p:cNvPr id="4" name="TextBox 3">
            <a:extLst>
              <a:ext uri="{FF2B5EF4-FFF2-40B4-BE49-F238E27FC236}">
                <a16:creationId xmlns:a16="http://schemas.microsoft.com/office/drawing/2014/main" id="{DE314C0E-C068-45FA-BC00-A9F53B12AB51}"/>
              </a:ext>
            </a:extLst>
          </p:cNvPr>
          <p:cNvSpPr txBox="1"/>
          <p:nvPr/>
        </p:nvSpPr>
        <p:spPr>
          <a:xfrm>
            <a:off x="421795" y="644155"/>
            <a:ext cx="9979550" cy="892552"/>
          </a:xfrm>
          <a:prstGeom prst="rect">
            <a:avLst/>
          </a:prstGeom>
          <a:noFill/>
        </p:spPr>
        <p:txBody>
          <a:bodyPr wrap="square" rtlCol="0">
            <a:spAutoFit/>
          </a:bodyPr>
          <a:lstStyle/>
          <a:p>
            <a:r>
              <a:rPr lang="en-US" sz="2800" dirty="0">
                <a:solidFill>
                  <a:schemeClr val="accent1"/>
                </a:solidFill>
                <a:latin typeface="+mj-lt"/>
                <a:ea typeface="+mj-ea"/>
                <a:cs typeface="+mj-cs"/>
              </a:rPr>
              <a:t>Interaction Terms</a:t>
            </a:r>
          </a:p>
          <a:p>
            <a:r>
              <a:rPr lang="en-US" dirty="0"/>
              <a:t>Introduced</a:t>
            </a:r>
            <a:r>
              <a:rPr lang="en-US" sz="2400" b="1" dirty="0">
                <a:solidFill>
                  <a:schemeClr val="accent1"/>
                </a:solidFill>
                <a:latin typeface="Arial" pitchFamily="34" charset="0"/>
                <a:ea typeface="+mj-ea"/>
                <a:cs typeface="Arial" pitchFamily="34" charset="0"/>
              </a:rPr>
              <a:t> </a:t>
            </a:r>
            <a:r>
              <a:rPr lang="en-US" dirty="0"/>
              <a:t>interaction term to the model 3 to further improve the model</a:t>
            </a:r>
          </a:p>
        </p:txBody>
      </p:sp>
      <p:pic>
        <p:nvPicPr>
          <p:cNvPr id="10" name="Picture 9">
            <a:extLst>
              <a:ext uri="{FF2B5EF4-FFF2-40B4-BE49-F238E27FC236}">
                <a16:creationId xmlns:a16="http://schemas.microsoft.com/office/drawing/2014/main" id="{D6BD3C56-7AAE-491C-8C4B-5CFB6D25DDCE}"/>
              </a:ext>
            </a:extLst>
          </p:cNvPr>
          <p:cNvPicPr/>
          <p:nvPr/>
        </p:nvPicPr>
        <p:blipFill>
          <a:blip r:embed="rId2"/>
          <a:stretch>
            <a:fillRect/>
          </a:stretch>
        </p:blipFill>
        <p:spPr>
          <a:xfrm>
            <a:off x="533628" y="2964146"/>
            <a:ext cx="10229849" cy="1682061"/>
          </a:xfrm>
          <a:prstGeom prst="rect">
            <a:avLst/>
          </a:prstGeom>
        </p:spPr>
      </p:pic>
      <p:pic>
        <p:nvPicPr>
          <p:cNvPr id="11" name="Picture 10">
            <a:extLst>
              <a:ext uri="{FF2B5EF4-FFF2-40B4-BE49-F238E27FC236}">
                <a16:creationId xmlns:a16="http://schemas.microsoft.com/office/drawing/2014/main" id="{F32DC465-6A46-4875-AF6E-74502E424A83}"/>
              </a:ext>
            </a:extLst>
          </p:cNvPr>
          <p:cNvPicPr>
            <a:picLocks noChangeAspect="1"/>
          </p:cNvPicPr>
          <p:nvPr/>
        </p:nvPicPr>
        <p:blipFill>
          <a:blip r:embed="rId3"/>
          <a:stretch>
            <a:fillRect/>
          </a:stretch>
        </p:blipFill>
        <p:spPr>
          <a:xfrm>
            <a:off x="533628" y="5107557"/>
            <a:ext cx="5756207" cy="1247775"/>
          </a:xfrm>
          <a:prstGeom prst="rect">
            <a:avLst/>
          </a:prstGeom>
        </p:spPr>
      </p:pic>
      <p:sp>
        <p:nvSpPr>
          <p:cNvPr id="12" name="TextBox 11">
            <a:extLst>
              <a:ext uri="{FF2B5EF4-FFF2-40B4-BE49-F238E27FC236}">
                <a16:creationId xmlns:a16="http://schemas.microsoft.com/office/drawing/2014/main" id="{B0481AFC-B1C2-49A6-A387-2E488996E87A}"/>
              </a:ext>
            </a:extLst>
          </p:cNvPr>
          <p:cNvSpPr txBox="1"/>
          <p:nvPr/>
        </p:nvSpPr>
        <p:spPr>
          <a:xfrm>
            <a:off x="6479739" y="5375508"/>
            <a:ext cx="4598315" cy="646331"/>
          </a:xfrm>
          <a:prstGeom prst="rect">
            <a:avLst/>
          </a:prstGeom>
          <a:noFill/>
        </p:spPr>
        <p:txBody>
          <a:bodyPr wrap="square" rtlCol="0">
            <a:spAutoFit/>
          </a:bodyPr>
          <a:lstStyle/>
          <a:p>
            <a:r>
              <a:rPr lang="en-US" dirty="0"/>
              <a:t>MSE of model 3 improved after adding interaction term</a:t>
            </a:r>
          </a:p>
        </p:txBody>
      </p:sp>
    </p:spTree>
    <p:extLst>
      <p:ext uri="{BB962C8B-B14F-4D97-AF65-F5344CB8AC3E}">
        <p14:creationId xmlns:p14="http://schemas.microsoft.com/office/powerpoint/2010/main" val="12370852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Arrow: Right 21">
            <a:extLst>
              <a:ext uri="{FF2B5EF4-FFF2-40B4-BE49-F238E27FC236}">
                <a16:creationId xmlns:a16="http://schemas.microsoft.com/office/drawing/2014/main" id="{9E83C6B8-F7AE-4602-9C3B-4DC3D92E792D}"/>
              </a:ext>
            </a:extLst>
          </p:cNvPr>
          <p:cNvSpPr/>
          <p:nvPr/>
        </p:nvSpPr>
        <p:spPr>
          <a:xfrm>
            <a:off x="5805701" y="2334955"/>
            <a:ext cx="882650" cy="35686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6676B64A-1BE5-456D-8EF7-CDC3985D4EDA}"/>
              </a:ext>
            </a:extLst>
          </p:cNvPr>
          <p:cNvSpPr txBox="1"/>
          <p:nvPr/>
        </p:nvSpPr>
        <p:spPr>
          <a:xfrm>
            <a:off x="778668" y="704466"/>
            <a:ext cx="5025910" cy="523220"/>
          </a:xfrm>
          <a:prstGeom prst="rect">
            <a:avLst/>
          </a:prstGeom>
          <a:noFill/>
        </p:spPr>
        <p:txBody>
          <a:bodyPr wrap="square" rtlCol="0">
            <a:spAutoFit/>
          </a:bodyPr>
          <a:lstStyle/>
          <a:p>
            <a:r>
              <a:rPr lang="en-US" sz="2800" dirty="0">
                <a:solidFill>
                  <a:schemeClr val="accent1"/>
                </a:solidFill>
                <a:latin typeface="+mj-lt"/>
                <a:ea typeface="+mj-ea"/>
                <a:cs typeface="+mj-cs"/>
              </a:rPr>
              <a:t>Influential</a:t>
            </a:r>
            <a:r>
              <a:rPr lang="en-US" dirty="0"/>
              <a:t> </a:t>
            </a:r>
            <a:r>
              <a:rPr lang="en-US" sz="2800" dirty="0">
                <a:solidFill>
                  <a:schemeClr val="accent1"/>
                </a:solidFill>
                <a:latin typeface="+mj-lt"/>
                <a:ea typeface="+mj-ea"/>
                <a:cs typeface="+mj-cs"/>
              </a:rPr>
              <a:t>points</a:t>
            </a:r>
          </a:p>
        </p:txBody>
      </p:sp>
      <p:pic>
        <p:nvPicPr>
          <p:cNvPr id="24" name="Picture 23">
            <a:extLst>
              <a:ext uri="{FF2B5EF4-FFF2-40B4-BE49-F238E27FC236}">
                <a16:creationId xmlns:a16="http://schemas.microsoft.com/office/drawing/2014/main" id="{7684B1A4-F9B9-4486-AB2D-FC580686C57F}"/>
              </a:ext>
            </a:extLst>
          </p:cNvPr>
          <p:cNvPicPr/>
          <p:nvPr/>
        </p:nvPicPr>
        <p:blipFill>
          <a:blip r:embed="rId2"/>
          <a:stretch>
            <a:fillRect/>
          </a:stretch>
        </p:blipFill>
        <p:spPr>
          <a:xfrm>
            <a:off x="788287" y="1786542"/>
            <a:ext cx="4577509" cy="1759223"/>
          </a:xfrm>
          <a:prstGeom prst="rect">
            <a:avLst/>
          </a:prstGeom>
        </p:spPr>
      </p:pic>
      <p:pic>
        <p:nvPicPr>
          <p:cNvPr id="25" name="Picture 24">
            <a:extLst>
              <a:ext uri="{FF2B5EF4-FFF2-40B4-BE49-F238E27FC236}">
                <a16:creationId xmlns:a16="http://schemas.microsoft.com/office/drawing/2014/main" id="{40AA4496-9936-4E24-9A11-0447BFF32D45}"/>
              </a:ext>
            </a:extLst>
          </p:cNvPr>
          <p:cNvPicPr/>
          <p:nvPr/>
        </p:nvPicPr>
        <p:blipFill>
          <a:blip r:embed="rId3"/>
          <a:stretch>
            <a:fillRect/>
          </a:stretch>
        </p:blipFill>
        <p:spPr>
          <a:xfrm>
            <a:off x="6900759" y="1740569"/>
            <a:ext cx="4330956" cy="1928822"/>
          </a:xfrm>
          <a:prstGeom prst="rect">
            <a:avLst/>
          </a:prstGeom>
        </p:spPr>
      </p:pic>
      <p:pic>
        <p:nvPicPr>
          <p:cNvPr id="26" name="Picture 25">
            <a:extLst>
              <a:ext uri="{FF2B5EF4-FFF2-40B4-BE49-F238E27FC236}">
                <a16:creationId xmlns:a16="http://schemas.microsoft.com/office/drawing/2014/main" id="{BE5C7C83-049F-4DF8-B50B-9A3E24A8C82A}"/>
              </a:ext>
            </a:extLst>
          </p:cNvPr>
          <p:cNvPicPr/>
          <p:nvPr/>
        </p:nvPicPr>
        <p:blipFill>
          <a:blip r:embed="rId4"/>
          <a:stretch>
            <a:fillRect/>
          </a:stretch>
        </p:blipFill>
        <p:spPr>
          <a:xfrm>
            <a:off x="781709" y="4166176"/>
            <a:ext cx="10443428" cy="1853076"/>
          </a:xfrm>
          <a:prstGeom prst="rect">
            <a:avLst/>
          </a:prstGeom>
        </p:spPr>
      </p:pic>
    </p:spTree>
    <p:extLst>
      <p:ext uri="{BB962C8B-B14F-4D97-AF65-F5344CB8AC3E}">
        <p14:creationId xmlns:p14="http://schemas.microsoft.com/office/powerpoint/2010/main" val="590024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3980C50-D422-43D6-B361-72D8A92E7608}"/>
              </a:ext>
            </a:extLst>
          </p:cNvPr>
          <p:cNvPicPr>
            <a:picLocks noChangeAspect="1"/>
          </p:cNvPicPr>
          <p:nvPr/>
        </p:nvPicPr>
        <p:blipFill>
          <a:blip r:embed="rId2"/>
          <a:stretch>
            <a:fillRect/>
          </a:stretch>
        </p:blipFill>
        <p:spPr>
          <a:xfrm>
            <a:off x="6477274" y="2023826"/>
            <a:ext cx="5123582" cy="2667003"/>
          </a:xfrm>
          <a:prstGeom prst="rect">
            <a:avLst/>
          </a:prstGeom>
        </p:spPr>
      </p:pic>
      <p:pic>
        <p:nvPicPr>
          <p:cNvPr id="8" name="Picture 7">
            <a:extLst>
              <a:ext uri="{FF2B5EF4-FFF2-40B4-BE49-F238E27FC236}">
                <a16:creationId xmlns:a16="http://schemas.microsoft.com/office/drawing/2014/main" id="{CED70F16-E4F9-487C-B266-1AA333F35632}"/>
              </a:ext>
            </a:extLst>
          </p:cNvPr>
          <p:cNvPicPr>
            <a:picLocks noChangeAspect="1"/>
          </p:cNvPicPr>
          <p:nvPr/>
        </p:nvPicPr>
        <p:blipFill>
          <a:blip r:embed="rId3"/>
          <a:stretch>
            <a:fillRect/>
          </a:stretch>
        </p:blipFill>
        <p:spPr>
          <a:xfrm>
            <a:off x="1027239" y="2023826"/>
            <a:ext cx="5123581" cy="2589325"/>
          </a:xfrm>
          <a:prstGeom prst="rect">
            <a:avLst/>
          </a:prstGeom>
        </p:spPr>
      </p:pic>
      <p:sp>
        <p:nvSpPr>
          <p:cNvPr id="5" name="TextBox 4">
            <a:extLst>
              <a:ext uri="{FF2B5EF4-FFF2-40B4-BE49-F238E27FC236}">
                <a16:creationId xmlns:a16="http://schemas.microsoft.com/office/drawing/2014/main" id="{1A436D20-CD1C-4C04-96AC-2D0776789A36}"/>
              </a:ext>
            </a:extLst>
          </p:cNvPr>
          <p:cNvSpPr txBox="1"/>
          <p:nvPr/>
        </p:nvSpPr>
        <p:spPr>
          <a:xfrm>
            <a:off x="1138066" y="453914"/>
            <a:ext cx="10025508" cy="1169551"/>
          </a:xfrm>
          <a:prstGeom prst="rect">
            <a:avLst/>
          </a:prstGeom>
          <a:noFill/>
        </p:spPr>
        <p:txBody>
          <a:bodyPr wrap="square" rtlCol="0">
            <a:spAutoFit/>
          </a:bodyPr>
          <a:lstStyle/>
          <a:p>
            <a:r>
              <a:rPr lang="en-US" sz="2800" dirty="0">
                <a:solidFill>
                  <a:schemeClr val="accent1"/>
                </a:solidFill>
                <a:latin typeface="+mj-lt"/>
                <a:ea typeface="+mj-ea"/>
                <a:cs typeface="+mj-cs"/>
              </a:rPr>
              <a:t>Residual</a:t>
            </a:r>
            <a:r>
              <a:rPr lang="en-US" sz="3200" b="1" dirty="0">
                <a:solidFill>
                  <a:schemeClr val="accent1"/>
                </a:solidFill>
                <a:latin typeface="Arial" pitchFamily="34" charset="0"/>
                <a:ea typeface="+mj-ea"/>
                <a:cs typeface="Arial" pitchFamily="34" charset="0"/>
              </a:rPr>
              <a:t> </a:t>
            </a:r>
            <a:r>
              <a:rPr lang="en-US" sz="2800" dirty="0">
                <a:solidFill>
                  <a:schemeClr val="accent1"/>
                </a:solidFill>
                <a:latin typeface="+mj-lt"/>
                <a:ea typeface="+mj-ea"/>
                <a:cs typeface="+mj-cs"/>
              </a:rPr>
              <a:t>Analysis</a:t>
            </a:r>
          </a:p>
          <a:p>
            <a:endParaRPr lang="en-US" b="1" dirty="0">
              <a:solidFill>
                <a:schemeClr val="accent1"/>
              </a:solidFill>
              <a:latin typeface="Arial" pitchFamily="34" charset="0"/>
              <a:ea typeface="+mj-ea"/>
              <a:cs typeface="Arial" pitchFamily="34" charset="0"/>
            </a:endParaRPr>
          </a:p>
          <a:p>
            <a:r>
              <a:rPr lang="en-US" sz="2000" b="1" dirty="0">
                <a:latin typeface="Arial" pitchFamily="34" charset="0"/>
                <a:ea typeface="+mj-ea"/>
                <a:cs typeface="Arial" pitchFamily="34" charset="0"/>
              </a:rPr>
              <a:t>Results of residual analysis performed on final model(m5)</a:t>
            </a:r>
            <a:endParaRPr lang="en-US" sz="2400" b="1" dirty="0">
              <a:solidFill>
                <a:schemeClr val="accent1"/>
              </a:solidFill>
              <a:latin typeface="Arial" pitchFamily="34" charset="0"/>
              <a:ea typeface="+mj-ea"/>
              <a:cs typeface="Arial" pitchFamily="34" charset="0"/>
            </a:endParaRPr>
          </a:p>
        </p:txBody>
      </p:sp>
    </p:spTree>
    <p:extLst>
      <p:ext uri="{BB962C8B-B14F-4D97-AF65-F5344CB8AC3E}">
        <p14:creationId xmlns:p14="http://schemas.microsoft.com/office/powerpoint/2010/main" val="35628217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41919" y="732796"/>
            <a:ext cx="3309789" cy="400110"/>
          </a:xfrm>
          <a:prstGeom prst="rect">
            <a:avLst/>
          </a:prstGeom>
          <a:noFill/>
        </p:spPr>
        <p:txBody>
          <a:bodyPr wrap="square" rtlCol="0">
            <a:spAutoFit/>
          </a:bodyPr>
          <a:lstStyle/>
          <a:p>
            <a:r>
              <a:rPr lang="en-IN" sz="2000" b="1" dirty="0">
                <a:latin typeface="Arial" pitchFamily="34" charset="0"/>
                <a:cs typeface="Arial" pitchFamily="34" charset="0"/>
              </a:rPr>
              <a:t>CHALLENGES FACED:</a:t>
            </a:r>
            <a:endParaRPr lang="en-US" sz="2000" b="1" dirty="0">
              <a:latin typeface="Arial" pitchFamily="34" charset="0"/>
              <a:cs typeface="Arial" pitchFamily="34" charset="0"/>
            </a:endParaRPr>
          </a:p>
        </p:txBody>
      </p:sp>
      <p:sp>
        <p:nvSpPr>
          <p:cNvPr id="3" name="Rectangle 2"/>
          <p:cNvSpPr/>
          <p:nvPr/>
        </p:nvSpPr>
        <p:spPr>
          <a:xfrm>
            <a:off x="189186" y="1132906"/>
            <a:ext cx="5474576" cy="3247043"/>
          </a:xfrm>
          <a:prstGeom prst="rect">
            <a:avLst/>
          </a:prstGeom>
        </p:spPr>
        <p:txBody>
          <a:bodyPr wrap="square">
            <a:spAutoFit/>
          </a:bodyPr>
          <a:lstStyle/>
          <a:p>
            <a:pPr marL="742950" marR="0" indent="-285750" algn="just">
              <a:spcBef>
                <a:spcPts val="0"/>
              </a:spcBef>
              <a:spcAft>
                <a:spcPts val="1000"/>
              </a:spcAft>
              <a:buFont typeface="Arial" pitchFamily="34" charset="0"/>
              <a:buChar char="•"/>
            </a:pPr>
            <a:r>
              <a:rPr lang="en-IN" sz="2000" dirty="0">
                <a:latin typeface="Arial" pitchFamily="34" charset="0"/>
                <a:ea typeface="Calibri" panose="020F0502020204030204" pitchFamily="34" charset="0"/>
                <a:cs typeface="Arial" pitchFamily="34" charset="0"/>
              </a:rPr>
              <a:t>Determining the predicted values for the best label for different seasonal and environmental  settings</a:t>
            </a:r>
            <a:endParaRPr lang="en-US" sz="2000" dirty="0">
              <a:latin typeface="Arial" pitchFamily="34" charset="0"/>
              <a:ea typeface="Calibri" panose="020F0502020204030204" pitchFamily="34" charset="0"/>
              <a:cs typeface="Arial" pitchFamily="34" charset="0"/>
            </a:endParaRPr>
          </a:p>
          <a:p>
            <a:pPr marL="742950" marR="0" indent="-285750" algn="just">
              <a:spcBef>
                <a:spcPts val="0"/>
              </a:spcBef>
              <a:spcAft>
                <a:spcPts val="1000"/>
              </a:spcAft>
              <a:buFont typeface="Arial" pitchFamily="34" charset="0"/>
              <a:buChar char="•"/>
            </a:pPr>
            <a:r>
              <a:rPr lang="en-IN" sz="2000" dirty="0">
                <a:latin typeface="Arial" pitchFamily="34" charset="0"/>
                <a:ea typeface="Calibri" panose="020F0502020204030204" pitchFamily="34" charset="0"/>
                <a:cs typeface="Arial" pitchFamily="34" charset="0"/>
              </a:rPr>
              <a:t>Determining which transformation will provide best fit for the given models.</a:t>
            </a:r>
            <a:endParaRPr lang="en-US" sz="2000" dirty="0">
              <a:latin typeface="Arial" pitchFamily="34" charset="0"/>
              <a:ea typeface="Calibri" panose="020F0502020204030204" pitchFamily="34" charset="0"/>
              <a:cs typeface="Arial" pitchFamily="34" charset="0"/>
            </a:endParaRPr>
          </a:p>
          <a:p>
            <a:pPr marL="742950" marR="0" indent="-285750" algn="just">
              <a:spcBef>
                <a:spcPts val="0"/>
              </a:spcBef>
              <a:spcAft>
                <a:spcPts val="1000"/>
              </a:spcAft>
              <a:buFont typeface="Arial" pitchFamily="34" charset="0"/>
              <a:buChar char="•"/>
            </a:pPr>
            <a:r>
              <a:rPr lang="en-IN" sz="2000" dirty="0">
                <a:latin typeface="Arial" pitchFamily="34" charset="0"/>
                <a:ea typeface="Calibri" panose="020F0502020204030204" pitchFamily="34" charset="0"/>
                <a:cs typeface="Arial" pitchFamily="34" charset="0"/>
              </a:rPr>
              <a:t>Determining the impact of outliners and other influential factors.</a:t>
            </a:r>
            <a:endParaRPr lang="en-US" sz="2000" dirty="0">
              <a:latin typeface="Arial" pitchFamily="34" charset="0"/>
              <a:ea typeface="Calibri" panose="020F0502020204030204" pitchFamily="34" charset="0"/>
              <a:cs typeface="Arial" pitchFamily="34" charset="0"/>
            </a:endParaRPr>
          </a:p>
          <a:p>
            <a:pPr marL="742950" marR="0" indent="-285750" algn="just">
              <a:spcBef>
                <a:spcPts val="0"/>
              </a:spcBef>
              <a:spcAft>
                <a:spcPts val="1000"/>
              </a:spcAft>
              <a:buFont typeface="Arial" pitchFamily="34" charset="0"/>
              <a:buChar char="•"/>
            </a:pPr>
            <a:r>
              <a:rPr lang="en-IN" sz="2000" dirty="0">
                <a:latin typeface="Arial" pitchFamily="34" charset="0"/>
                <a:ea typeface="Calibri" panose="020F0502020204030204" pitchFamily="34" charset="0"/>
                <a:cs typeface="Arial" pitchFamily="34" charset="0"/>
              </a:rPr>
              <a:t>Addressing multicollinearity problems among different independent variables.</a:t>
            </a:r>
            <a:endParaRPr lang="en-US" sz="2000" dirty="0">
              <a:effectLst/>
              <a:latin typeface="Arial" pitchFamily="34" charset="0"/>
              <a:ea typeface="Calibri" panose="020F0502020204030204" pitchFamily="34" charset="0"/>
              <a:cs typeface="Arial" pitchFamily="34" charset="0"/>
            </a:endParaRPr>
          </a:p>
        </p:txBody>
      </p:sp>
      <p:sp>
        <p:nvSpPr>
          <p:cNvPr id="4" name="Rectangle 3"/>
          <p:cNvSpPr/>
          <p:nvPr/>
        </p:nvSpPr>
        <p:spPr>
          <a:xfrm>
            <a:off x="5663762" y="3476206"/>
            <a:ext cx="6307970" cy="3118803"/>
          </a:xfrm>
          <a:prstGeom prst="rect">
            <a:avLst/>
          </a:prstGeom>
        </p:spPr>
        <p:txBody>
          <a:bodyPr wrap="square">
            <a:spAutoFit/>
          </a:bodyPr>
          <a:lstStyle/>
          <a:p>
            <a:pPr marL="800100" marR="0" indent="-342900" algn="just">
              <a:spcBef>
                <a:spcPts val="0"/>
              </a:spcBef>
              <a:spcAft>
                <a:spcPts val="1000"/>
              </a:spcAft>
              <a:buFont typeface="Arial" pitchFamily="34" charset="0"/>
              <a:buChar char="•"/>
            </a:pPr>
            <a:r>
              <a:rPr lang="en-IN" sz="2000" dirty="0">
                <a:latin typeface="Arial" pitchFamily="34" charset="0"/>
                <a:ea typeface="Calibri" panose="020F0502020204030204" pitchFamily="34" charset="0"/>
                <a:cs typeface="Arial" pitchFamily="34" charset="0"/>
              </a:rPr>
              <a:t>Different transformation techniques and residual analysis can be applied to determine the best fit model.</a:t>
            </a:r>
            <a:endParaRPr lang="en-US" sz="2000" dirty="0">
              <a:latin typeface="Arial" pitchFamily="34" charset="0"/>
              <a:ea typeface="Calibri" panose="020F0502020204030204" pitchFamily="34" charset="0"/>
              <a:cs typeface="Arial" pitchFamily="34" charset="0"/>
            </a:endParaRPr>
          </a:p>
          <a:p>
            <a:pPr marL="800100" marR="0" indent="-342900" algn="just">
              <a:spcBef>
                <a:spcPts val="0"/>
              </a:spcBef>
              <a:spcAft>
                <a:spcPts val="1000"/>
              </a:spcAft>
              <a:buFont typeface="Arial" pitchFamily="34" charset="0"/>
              <a:buChar char="•"/>
            </a:pPr>
            <a:r>
              <a:rPr lang="en-IN" sz="2000" dirty="0">
                <a:latin typeface="Arial" pitchFamily="34" charset="0"/>
                <a:ea typeface="Calibri" panose="020F0502020204030204" pitchFamily="34" charset="0"/>
                <a:cs typeface="Arial" pitchFamily="34" charset="0"/>
              </a:rPr>
              <a:t>By using different techniques like cooks distance matrix or hat values we can determine outliers/ influential points.</a:t>
            </a:r>
            <a:endParaRPr lang="en-US" sz="2000" dirty="0">
              <a:latin typeface="Arial" pitchFamily="34" charset="0"/>
              <a:ea typeface="Calibri" panose="020F0502020204030204" pitchFamily="34" charset="0"/>
              <a:cs typeface="Arial" pitchFamily="34" charset="0"/>
            </a:endParaRPr>
          </a:p>
          <a:p>
            <a:pPr marL="800100" marR="0" indent="-342900" algn="just">
              <a:spcBef>
                <a:spcPts val="0"/>
              </a:spcBef>
              <a:spcAft>
                <a:spcPts val="1000"/>
              </a:spcAft>
              <a:buFont typeface="Arial" pitchFamily="34" charset="0"/>
              <a:buChar char="•"/>
            </a:pPr>
            <a:r>
              <a:rPr lang="en-IN" sz="2000" dirty="0">
                <a:latin typeface="Arial" pitchFamily="34" charset="0"/>
                <a:ea typeface="Calibri" panose="020F0502020204030204" pitchFamily="34" charset="0"/>
                <a:cs typeface="Arial" pitchFamily="34" charset="0"/>
              </a:rPr>
              <a:t>Multicollinearity problems can be handled by using different techniques (Pearson Correlation matrix, scatter plots or VIF statistics).</a:t>
            </a:r>
            <a:endParaRPr lang="en-US" sz="2000" dirty="0">
              <a:effectLst/>
              <a:latin typeface="Arial" pitchFamily="34" charset="0"/>
              <a:ea typeface="Calibri" panose="020F0502020204030204" pitchFamily="34" charset="0"/>
              <a:cs typeface="Arial" pitchFamily="34" charset="0"/>
            </a:endParaRPr>
          </a:p>
        </p:txBody>
      </p:sp>
      <p:sp>
        <p:nvSpPr>
          <p:cNvPr id="5" name="Rectangle 4"/>
          <p:cNvSpPr/>
          <p:nvPr/>
        </p:nvSpPr>
        <p:spPr>
          <a:xfrm>
            <a:off x="6156555" y="3101493"/>
            <a:ext cx="3472295" cy="400110"/>
          </a:xfrm>
          <a:prstGeom prst="rect">
            <a:avLst/>
          </a:prstGeom>
        </p:spPr>
        <p:txBody>
          <a:bodyPr wrap="square">
            <a:spAutoFit/>
          </a:bodyPr>
          <a:lstStyle/>
          <a:p>
            <a:r>
              <a:rPr lang="en-IN" sz="2000" b="1" dirty="0">
                <a:latin typeface="Arial" pitchFamily="34" charset="0"/>
                <a:ea typeface="Calibri" panose="020F0502020204030204" pitchFamily="34" charset="0"/>
                <a:cs typeface="Arial" pitchFamily="34" charset="0"/>
              </a:rPr>
              <a:t>RESULTS:</a:t>
            </a:r>
            <a:endParaRPr lang="en-US" sz="2000" dirty="0">
              <a:latin typeface="Arial" pitchFamily="34" charset="0"/>
              <a:cs typeface="Arial" pitchFamily="34" charset="0"/>
            </a:endParaRPr>
          </a:p>
        </p:txBody>
      </p:sp>
      <p:sp>
        <p:nvSpPr>
          <p:cNvPr id="6" name="Title 1"/>
          <p:cNvSpPr txBox="1">
            <a:spLocks/>
          </p:cNvSpPr>
          <p:nvPr/>
        </p:nvSpPr>
        <p:spPr>
          <a:xfrm>
            <a:off x="519695" y="1"/>
            <a:ext cx="8711015" cy="699875"/>
          </a:xfrm>
          <a:prstGeom prst="rect">
            <a:avLst/>
          </a:prstGeom>
        </p:spPr>
        <p:txBody>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2800" dirty="0">
                <a:solidFill>
                  <a:schemeClr val="accent1"/>
                </a:solidFill>
              </a:rPr>
              <a:t>Challenges &amp; RESULTS</a:t>
            </a:r>
            <a:endParaRPr lang="en-US" sz="2800" dirty="0">
              <a:solidFill>
                <a:schemeClr val="accent1"/>
              </a:solidFill>
            </a:endParaRPr>
          </a:p>
        </p:txBody>
      </p:sp>
    </p:spTree>
    <p:extLst>
      <p:ext uri="{BB962C8B-B14F-4D97-AF65-F5344CB8AC3E}">
        <p14:creationId xmlns:p14="http://schemas.microsoft.com/office/powerpoint/2010/main" val="25192975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15900" y="760908"/>
            <a:ext cx="11197155" cy="6186309"/>
          </a:xfrm>
          <a:prstGeom prst="rect">
            <a:avLst/>
          </a:prstGeom>
        </p:spPr>
        <p:txBody>
          <a:bodyPr wrap="square">
            <a:spAutoFit/>
          </a:bodyPr>
          <a:lstStyle/>
          <a:p>
            <a:pPr marL="285750" lvl="0" indent="-285750">
              <a:buFont typeface="Wingdings" panose="05000000000000000000" pitchFamily="2" charset="2"/>
              <a:buChar char="v"/>
            </a:pPr>
            <a:r>
              <a:rPr lang="en-US" dirty="0"/>
              <a:t>Based on the different models, the experiments performed and evaluations done on them using various techniques and metrics, the best model we have for the bike share systems is one which has the season, hour, temp, windspeed, humidity ,IsWeekday and IsHoliday variables. </a:t>
            </a:r>
          </a:p>
          <a:p>
            <a:pPr marL="285750" lvl="0" indent="-285750">
              <a:buFont typeface="Wingdings" panose="05000000000000000000" pitchFamily="2" charset="2"/>
              <a:buChar char="v"/>
            </a:pPr>
            <a:endParaRPr lang="en-US" dirty="0"/>
          </a:p>
          <a:p>
            <a:pPr marL="285750" lvl="0" indent="-285750">
              <a:buFont typeface="Wingdings" panose="05000000000000000000" pitchFamily="2" charset="2"/>
              <a:buChar char="v"/>
            </a:pPr>
            <a:r>
              <a:rPr lang="en-US" dirty="0"/>
              <a:t>Also from the experiments I found the below relationships among the data, that would help in understanding the demand of bike shares</a:t>
            </a:r>
          </a:p>
          <a:p>
            <a:pPr marL="285750" lvl="0" indent="-285750">
              <a:buFont typeface="Wingdings" panose="05000000000000000000" pitchFamily="2" charset="2"/>
              <a:buChar char="v"/>
            </a:pPr>
            <a:endParaRPr lang="en-US" dirty="0"/>
          </a:p>
          <a:p>
            <a:pPr marL="742950" lvl="1" indent="-285750">
              <a:buFont typeface="Wingdings" panose="05000000000000000000" pitchFamily="2" charset="2"/>
              <a:buChar char="q"/>
            </a:pPr>
            <a:r>
              <a:rPr lang="en-US" dirty="0"/>
              <a:t>Count of bike rental is highly influenced by  temperature as it has high correlation coefficient .The count of bike rental will increase if temp increases .</a:t>
            </a:r>
          </a:p>
          <a:p>
            <a:pPr lvl="1"/>
            <a:endParaRPr lang="en-US" dirty="0"/>
          </a:p>
          <a:p>
            <a:pPr marL="742950" lvl="1" indent="-285750">
              <a:buFont typeface="Wingdings" panose="05000000000000000000" pitchFamily="2" charset="2"/>
              <a:buChar char="q"/>
            </a:pPr>
            <a:r>
              <a:rPr lang="en-US" dirty="0"/>
              <a:t>Humidity also influences the count of bike rental .</a:t>
            </a:r>
          </a:p>
          <a:p>
            <a:pPr marL="742950" lvl="1" indent="-285750">
              <a:buFont typeface="Wingdings" panose="05000000000000000000" pitchFamily="2" charset="2"/>
              <a:buChar char="q"/>
            </a:pPr>
            <a:endParaRPr lang="en-US" dirty="0"/>
          </a:p>
          <a:p>
            <a:pPr marL="742950" lvl="1" indent="-285750">
              <a:buFont typeface="Wingdings" panose="05000000000000000000" pitchFamily="2" charset="2"/>
              <a:buChar char="q"/>
            </a:pPr>
            <a:r>
              <a:rPr lang="en-US" dirty="0"/>
              <a:t>Windspeed won’t have much effect on count of bike rental as its coefficient is very low.</a:t>
            </a:r>
          </a:p>
          <a:p>
            <a:pPr marL="742950" lvl="1" indent="-285750">
              <a:buFont typeface="Wingdings" panose="05000000000000000000" pitchFamily="2" charset="2"/>
              <a:buChar char="q"/>
            </a:pPr>
            <a:endParaRPr lang="en-US" dirty="0"/>
          </a:p>
          <a:p>
            <a:pPr marL="742950" lvl="1" indent="-285750">
              <a:buFont typeface="Wingdings" panose="05000000000000000000" pitchFamily="2" charset="2"/>
              <a:buChar char="q"/>
            </a:pPr>
            <a:r>
              <a:rPr lang="en-US" dirty="0"/>
              <a:t>In winter there will be more rental as compared to summer and fall.</a:t>
            </a:r>
          </a:p>
          <a:p>
            <a:pPr marL="742950" lvl="1" indent="-285750">
              <a:buFont typeface="Wingdings" panose="05000000000000000000" pitchFamily="2" charset="2"/>
              <a:buChar char="q"/>
            </a:pPr>
            <a:endParaRPr lang="en-US" dirty="0"/>
          </a:p>
          <a:p>
            <a:pPr marL="742950" lvl="1" indent="-285750">
              <a:buFont typeface="Wingdings" panose="05000000000000000000" pitchFamily="2" charset="2"/>
              <a:buChar char="q"/>
            </a:pPr>
            <a:r>
              <a:rPr lang="en-US" dirty="0"/>
              <a:t>During hour 8 to hour 21 of any 24hr day, count of bike rental will be more as compared to other hours</a:t>
            </a:r>
          </a:p>
          <a:p>
            <a:pPr marL="742950" lvl="1" indent="-285750">
              <a:buFont typeface="Wingdings" panose="05000000000000000000" pitchFamily="2" charset="2"/>
              <a:buChar char="q"/>
            </a:pPr>
            <a:endParaRPr lang="en-US" dirty="0"/>
          </a:p>
          <a:p>
            <a:pPr marL="742950" lvl="1" indent="-285750">
              <a:buFont typeface="Wingdings" panose="05000000000000000000" pitchFamily="2" charset="2"/>
              <a:buChar char="q"/>
            </a:pPr>
            <a:r>
              <a:rPr lang="en-US" dirty="0"/>
              <a:t>Weekends will have more rentals as compared to weekdays</a:t>
            </a:r>
          </a:p>
          <a:p>
            <a:pPr lvl="0"/>
            <a:endParaRPr lang="en-US" dirty="0"/>
          </a:p>
          <a:p>
            <a:pPr marL="285750" lvl="0" indent="-285750">
              <a:buFont typeface="Wingdings" panose="05000000000000000000" pitchFamily="2" charset="2"/>
              <a:buChar char="v"/>
            </a:pPr>
            <a:r>
              <a:rPr lang="en-US" dirty="0"/>
              <a:t>All the independent variables are significant to make the prediction as p-value is less than 0.05</a:t>
            </a:r>
          </a:p>
        </p:txBody>
      </p:sp>
      <p:sp>
        <p:nvSpPr>
          <p:cNvPr id="4" name="Title 1"/>
          <p:cNvSpPr txBox="1">
            <a:spLocks/>
          </p:cNvSpPr>
          <p:nvPr/>
        </p:nvSpPr>
        <p:spPr>
          <a:xfrm>
            <a:off x="1728514" y="228601"/>
            <a:ext cx="7133896" cy="699875"/>
          </a:xfrm>
          <a:prstGeom prst="rect">
            <a:avLst/>
          </a:prstGeom>
        </p:spPr>
        <p:txBody>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2800" dirty="0">
                <a:solidFill>
                  <a:schemeClr val="accent1"/>
                </a:solidFill>
              </a:rPr>
              <a:t>CONCLUSION</a:t>
            </a:r>
            <a:endParaRPr lang="en-US" sz="2800" dirty="0">
              <a:solidFill>
                <a:schemeClr val="accent1"/>
              </a:solidFill>
            </a:endParaRPr>
          </a:p>
        </p:txBody>
      </p:sp>
    </p:spTree>
    <p:extLst>
      <p:ext uri="{BB962C8B-B14F-4D97-AF65-F5344CB8AC3E}">
        <p14:creationId xmlns:p14="http://schemas.microsoft.com/office/powerpoint/2010/main" val="42137838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74969" y="1118331"/>
            <a:ext cx="11372531" cy="5656004"/>
          </a:xfrm>
        </p:spPr>
        <p:txBody>
          <a:bodyPr>
            <a:normAutofit/>
          </a:bodyPr>
          <a:lstStyle/>
          <a:p>
            <a:pPr marL="0" indent="0">
              <a:buNone/>
            </a:pPr>
            <a:endParaRPr lang="en-US" sz="2400" dirty="0">
              <a:latin typeface="Arial" pitchFamily="34" charset="0"/>
              <a:cs typeface="Arial" pitchFamily="34" charset="0"/>
            </a:endParaRPr>
          </a:p>
          <a:p>
            <a:pPr>
              <a:buFont typeface="Wingdings" panose="05000000000000000000" pitchFamily="2" charset="2"/>
              <a:buChar char="v"/>
            </a:pPr>
            <a:r>
              <a:rPr lang="en-US" dirty="0">
                <a:latin typeface="Arial" pitchFamily="34" charset="0"/>
                <a:cs typeface="Arial" pitchFamily="34" charset="0"/>
              </a:rPr>
              <a:t>Now a days ride sharing companies like Uber and lyft are great business models that provide convenient ,affordable and efficient transportation option for customers who want a hassle free ride.</a:t>
            </a:r>
          </a:p>
          <a:p>
            <a:pPr>
              <a:buFont typeface="Wingdings" panose="05000000000000000000" pitchFamily="2" charset="2"/>
              <a:buChar char="v"/>
            </a:pPr>
            <a:r>
              <a:rPr lang="en-US" dirty="0">
                <a:latin typeface="Arial" pitchFamily="34" charset="0"/>
                <a:cs typeface="Arial" pitchFamily="34" charset="0"/>
              </a:rPr>
              <a:t>With increasing number of automobiles, ride sharing in car is not efficient in crowded areas like cities downtown especially for short duration commutes.</a:t>
            </a:r>
          </a:p>
          <a:p>
            <a:pPr>
              <a:buFont typeface="Wingdings" panose="05000000000000000000" pitchFamily="2" charset="2"/>
              <a:buChar char="v"/>
            </a:pPr>
            <a:r>
              <a:rPr lang="en-US" dirty="0">
                <a:latin typeface="Arial" pitchFamily="34" charset="0"/>
                <a:cs typeface="Arial" pitchFamily="34" charset="0"/>
              </a:rPr>
              <a:t>Bike sharing is a good option which provide short range transportation option that allow them to travel without worrying about being stuck in traffic and maybe enjoy the city view or even workout at the same time.</a:t>
            </a:r>
          </a:p>
          <a:p>
            <a:pPr>
              <a:buFont typeface="Wingdings" panose="05000000000000000000" pitchFamily="2" charset="2"/>
              <a:buChar char="v"/>
            </a:pPr>
            <a:r>
              <a:rPr lang="en-IN" dirty="0">
                <a:latin typeface="Arial" pitchFamily="34" charset="0"/>
                <a:cs typeface="Arial" pitchFamily="34" charset="0"/>
              </a:rPr>
              <a:t>Bike Sharing system is a service where user can rent bicycle available for shared user on term basis for price or for free and can return back after use. </a:t>
            </a:r>
            <a:endParaRPr lang="en-US" dirty="0">
              <a:latin typeface="Arial" pitchFamily="34" charset="0"/>
              <a:cs typeface="Arial" pitchFamily="34" charset="0"/>
            </a:endParaRPr>
          </a:p>
          <a:p>
            <a:pPr>
              <a:buFont typeface="Wingdings" panose="05000000000000000000" pitchFamily="2" charset="2"/>
              <a:buChar char="v"/>
            </a:pPr>
            <a:r>
              <a:rPr lang="en-US" dirty="0">
                <a:latin typeface="Arial" pitchFamily="34" charset="0"/>
                <a:cs typeface="Arial" pitchFamily="34" charset="0"/>
              </a:rPr>
              <a:t>Bike sharing process is highly dependent on environmental and seasonal settings</a:t>
            </a:r>
          </a:p>
          <a:p>
            <a:pPr>
              <a:buFont typeface="Wingdings" panose="05000000000000000000" pitchFamily="2" charset="2"/>
              <a:buChar char="v"/>
            </a:pPr>
            <a:r>
              <a:rPr lang="en-US" dirty="0">
                <a:latin typeface="Arial" pitchFamily="34" charset="0"/>
                <a:cs typeface="Arial" pitchFamily="34" charset="0"/>
              </a:rPr>
              <a:t>My objective of the analysis is to find out the factors that drives the demand on bike share rentals. </a:t>
            </a:r>
          </a:p>
          <a:p>
            <a:pPr>
              <a:buFont typeface="Wingdings" panose="05000000000000000000" pitchFamily="2" charset="2"/>
              <a:buChar char="v"/>
            </a:pPr>
            <a:r>
              <a:rPr lang="en-US" dirty="0"/>
              <a:t>To explore and create a linear Regression Model so as to try to predict bike sharing demand.</a:t>
            </a:r>
            <a:endParaRPr lang="en-US" dirty="0">
              <a:latin typeface="Arial" pitchFamily="34" charset="0"/>
              <a:cs typeface="Arial" pitchFamily="34" charset="0"/>
            </a:endParaRPr>
          </a:p>
          <a:p>
            <a:pPr>
              <a:buFont typeface="Wingdings" panose="05000000000000000000" pitchFamily="2" charset="2"/>
              <a:buChar char="v"/>
            </a:pPr>
            <a:r>
              <a:rPr lang="en-US" dirty="0">
                <a:latin typeface="Arial" pitchFamily="34" charset="0"/>
                <a:cs typeface="Arial" pitchFamily="34" charset="0"/>
              </a:rPr>
              <a:t>My exploration and the analysis of the data will be performed in R.</a:t>
            </a:r>
          </a:p>
        </p:txBody>
      </p:sp>
      <p:sp>
        <p:nvSpPr>
          <p:cNvPr id="4" name="Rectangle 3"/>
          <p:cNvSpPr/>
          <p:nvPr/>
        </p:nvSpPr>
        <p:spPr>
          <a:xfrm>
            <a:off x="444500" y="270324"/>
            <a:ext cx="7825340" cy="923330"/>
          </a:xfrm>
          <a:prstGeom prst="rect">
            <a:avLst/>
          </a:prstGeom>
          <a:noFill/>
        </p:spPr>
        <p:txBody>
          <a:bodyPr wrap="square" lIns="91440" tIns="45720" rIns="91440" bIns="45720">
            <a:spAutoFit/>
          </a:bodyPr>
          <a:lstStyle/>
          <a:p>
            <a:r>
              <a:rPr lang="en-US" sz="5400" b="1" cap="none" spc="0" dirty="0">
                <a:ln w="22225">
                  <a:solidFill>
                    <a:schemeClr val="accent2"/>
                  </a:solidFill>
                  <a:prstDash val="solid"/>
                </a:ln>
                <a:solidFill>
                  <a:schemeClr val="accent2">
                    <a:lumMod val="40000"/>
                    <a:lumOff val="60000"/>
                  </a:schemeClr>
                </a:solidFill>
                <a:effectLst/>
                <a:latin typeface="Arial" pitchFamily="34" charset="0"/>
                <a:ea typeface="Apple Chancery" charset="0"/>
                <a:cs typeface="Arial" pitchFamily="34" charset="0"/>
              </a:rPr>
              <a:t> </a:t>
            </a:r>
            <a:r>
              <a:rPr lang="en-US" sz="2800" dirty="0">
                <a:solidFill>
                  <a:schemeClr val="accent1"/>
                </a:solidFill>
                <a:latin typeface="+mj-lt"/>
                <a:ea typeface="+mj-ea"/>
                <a:cs typeface="+mj-cs"/>
              </a:rPr>
              <a:t>INTRODUCTION</a:t>
            </a:r>
            <a:r>
              <a:rPr lang="en-US" sz="2800" b="1" cap="none" spc="0" dirty="0">
                <a:ln w="22225">
                  <a:solidFill>
                    <a:schemeClr val="bg1"/>
                  </a:solidFill>
                  <a:prstDash val="solid"/>
                </a:ln>
                <a:solidFill>
                  <a:schemeClr val="accent2">
                    <a:lumMod val="40000"/>
                    <a:lumOff val="60000"/>
                  </a:schemeClr>
                </a:solidFill>
                <a:effectLst>
                  <a:glow rad="228600">
                    <a:schemeClr val="accent3">
                      <a:satMod val="175000"/>
                      <a:alpha val="40000"/>
                    </a:schemeClr>
                  </a:glow>
                </a:effectLst>
                <a:latin typeface="Arial" pitchFamily="34" charset="0"/>
                <a:ea typeface="Apple Chancery" charset="0"/>
                <a:cs typeface="Arial" pitchFamily="34" charset="0"/>
              </a:rPr>
              <a:t> </a:t>
            </a:r>
          </a:p>
        </p:txBody>
      </p:sp>
    </p:spTree>
    <p:extLst>
      <p:ext uri="{BB962C8B-B14F-4D97-AF65-F5344CB8AC3E}">
        <p14:creationId xmlns:p14="http://schemas.microsoft.com/office/powerpoint/2010/main" val="17050915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9557" y="2470992"/>
            <a:ext cx="8312426" cy="1456267"/>
          </a:xfrm>
        </p:spPr>
        <p:txBody>
          <a:bodyPr>
            <a:normAutofit/>
          </a:bodyPr>
          <a:lstStyle/>
          <a:p>
            <a:pPr algn="ctr"/>
            <a:r>
              <a:rPr lang="en-US" dirty="0">
                <a:latin typeface="Arial" pitchFamily="34" charset="0"/>
                <a:cs typeface="Arial" pitchFamily="34" charset="0"/>
              </a:rPr>
              <a:t>    </a:t>
            </a:r>
            <a:r>
              <a:rPr lang="en-US" dirty="0">
                <a:latin typeface="Arial" pitchFamily="34" charset="0"/>
                <a:ea typeface="Apple Chancery" charset="0"/>
                <a:cs typeface="Arial" pitchFamily="34" charset="0"/>
              </a:rPr>
              <a:t>Thank You </a:t>
            </a:r>
          </a:p>
        </p:txBody>
      </p:sp>
    </p:spTree>
    <p:extLst>
      <p:ext uri="{BB962C8B-B14F-4D97-AF65-F5344CB8AC3E}">
        <p14:creationId xmlns:p14="http://schemas.microsoft.com/office/powerpoint/2010/main" val="14025392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72966" y="1036094"/>
            <a:ext cx="11398468" cy="4877909"/>
          </a:xfrm>
        </p:spPr>
        <p:txBody>
          <a:bodyPr>
            <a:normAutofit/>
          </a:bodyPr>
          <a:lstStyle/>
          <a:p>
            <a:pPr algn="just"/>
            <a:endParaRPr lang="en-US" dirty="0">
              <a:latin typeface="Arial" pitchFamily="34" charset="0"/>
              <a:cs typeface="Arial" pitchFamily="34" charset="0"/>
            </a:endParaRPr>
          </a:p>
          <a:p>
            <a:pPr algn="just">
              <a:buFont typeface="Wingdings" panose="05000000000000000000" pitchFamily="2" charset="2"/>
              <a:buChar char="v"/>
            </a:pPr>
            <a:r>
              <a:rPr lang="en-IN" sz="2000" dirty="0">
                <a:latin typeface="Arial" pitchFamily="34" charset="0"/>
                <a:cs typeface="Arial" pitchFamily="34" charset="0"/>
              </a:rPr>
              <a:t>Data is downloaded from UCI Bike sharing data set repository.</a:t>
            </a:r>
          </a:p>
          <a:p>
            <a:pPr algn="just">
              <a:buFont typeface="Wingdings" panose="05000000000000000000" pitchFamily="2" charset="2"/>
              <a:buChar char="v"/>
            </a:pPr>
            <a:r>
              <a:rPr lang="en-IN" sz="2000" dirty="0">
                <a:latin typeface="Arial" pitchFamily="34" charset="0"/>
                <a:cs typeface="Arial" pitchFamily="34" charset="0"/>
              </a:rPr>
              <a:t>The initial data set had two csv files containing hourly and daily based records. Of which I have used hourly records (hours.csv)</a:t>
            </a:r>
          </a:p>
          <a:p>
            <a:pPr algn="just">
              <a:buFont typeface="Wingdings" panose="05000000000000000000" pitchFamily="2" charset="2"/>
              <a:buChar char="v"/>
            </a:pPr>
            <a:r>
              <a:rPr lang="en-IN" sz="2000" dirty="0">
                <a:latin typeface="Arial" pitchFamily="34" charset="0"/>
                <a:cs typeface="Arial" pitchFamily="34" charset="0"/>
              </a:rPr>
              <a:t>Initial records consisted of approx.17000 observation and 17 variables for  year 2011 and 2012</a:t>
            </a:r>
          </a:p>
          <a:p>
            <a:pPr algn="just">
              <a:buFont typeface="Wingdings" panose="05000000000000000000" pitchFamily="2" charset="2"/>
              <a:buChar char="v"/>
            </a:pPr>
            <a:r>
              <a:rPr lang="en-IN" sz="2000" dirty="0">
                <a:latin typeface="Arial" pitchFamily="34" charset="0"/>
                <a:cs typeface="Arial" pitchFamily="34" charset="0"/>
              </a:rPr>
              <a:t>In my analysis I have used records for 2011 and have also removed some of the non-significant variables .</a:t>
            </a:r>
          </a:p>
          <a:p>
            <a:pPr algn="just">
              <a:buFont typeface="Wingdings" panose="05000000000000000000" pitchFamily="2" charset="2"/>
              <a:buChar char="v"/>
            </a:pPr>
            <a:r>
              <a:rPr lang="en-IN" sz="2000" dirty="0">
                <a:latin typeface="Arial" pitchFamily="34" charset="0"/>
                <a:cs typeface="Arial" pitchFamily="34" charset="0"/>
              </a:rPr>
              <a:t>The final data consists of  approx. 7000 records and 11 unique attributes. </a:t>
            </a:r>
          </a:p>
          <a:p>
            <a:pPr algn="just">
              <a:buFont typeface="Wingdings" panose="05000000000000000000" pitchFamily="2" charset="2"/>
              <a:buChar char="v"/>
            </a:pPr>
            <a:r>
              <a:rPr lang="en-IN" sz="2000" dirty="0">
                <a:latin typeface="Arial" pitchFamily="34" charset="0"/>
                <a:cs typeface="Arial" pitchFamily="34" charset="0"/>
              </a:rPr>
              <a:t>The data set consists of a mixture of  categorical and numeric data.</a:t>
            </a:r>
          </a:p>
        </p:txBody>
      </p:sp>
      <p:sp>
        <p:nvSpPr>
          <p:cNvPr id="4" name="Rectangle 3"/>
          <p:cNvSpPr/>
          <p:nvPr/>
        </p:nvSpPr>
        <p:spPr>
          <a:xfrm>
            <a:off x="565745" y="427232"/>
            <a:ext cx="7800670" cy="584775"/>
          </a:xfrm>
          <a:prstGeom prst="rect">
            <a:avLst/>
          </a:prstGeom>
          <a:noFill/>
        </p:spPr>
        <p:txBody>
          <a:bodyPr wrap="square" lIns="91440" tIns="45720" rIns="91440" bIns="45720">
            <a:spAutoFit/>
          </a:bodyPr>
          <a:lstStyle/>
          <a:p>
            <a:r>
              <a:rPr lang="en-US" sz="3200" b="1" cap="none" spc="0" dirty="0">
                <a:ln w="22225">
                  <a:solidFill>
                    <a:schemeClr val="accent2"/>
                  </a:solidFill>
                  <a:prstDash val="solid"/>
                </a:ln>
                <a:solidFill>
                  <a:schemeClr val="accent2">
                    <a:lumMod val="40000"/>
                    <a:lumOff val="60000"/>
                  </a:schemeClr>
                </a:solidFill>
                <a:effectLst/>
                <a:latin typeface="Arial" pitchFamily="34" charset="0"/>
                <a:ea typeface="Apple Chancery" charset="0"/>
                <a:cs typeface="Arial" pitchFamily="34" charset="0"/>
              </a:rPr>
              <a:t> </a:t>
            </a:r>
            <a:r>
              <a:rPr lang="en-US" sz="2800" dirty="0">
                <a:solidFill>
                  <a:schemeClr val="accent1"/>
                </a:solidFill>
                <a:latin typeface="+mj-lt"/>
                <a:ea typeface="+mj-ea"/>
                <a:cs typeface="+mj-cs"/>
              </a:rPr>
              <a:t>DATA FOR ANALYSIS</a:t>
            </a:r>
          </a:p>
        </p:txBody>
      </p:sp>
    </p:spTree>
    <p:extLst>
      <p:ext uri="{BB962C8B-B14F-4D97-AF65-F5344CB8AC3E}">
        <p14:creationId xmlns:p14="http://schemas.microsoft.com/office/powerpoint/2010/main" val="12269816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D53C510E-03E9-428A-9EAD-8657941547FF}"/>
              </a:ext>
            </a:extLst>
          </p:cNvPr>
          <p:cNvGraphicFramePr>
            <a:graphicFrameLocks noGrp="1"/>
          </p:cNvGraphicFramePr>
          <p:nvPr>
            <p:extLst>
              <p:ext uri="{D42A27DB-BD31-4B8C-83A1-F6EECF244321}">
                <p14:modId xmlns:p14="http://schemas.microsoft.com/office/powerpoint/2010/main" val="3240487690"/>
              </p:ext>
            </p:extLst>
          </p:nvPr>
        </p:nvGraphicFramePr>
        <p:xfrm>
          <a:off x="957525" y="792833"/>
          <a:ext cx="9801842" cy="4782063"/>
        </p:xfrm>
        <a:graphic>
          <a:graphicData uri="http://schemas.openxmlformats.org/drawingml/2006/table">
            <a:tbl>
              <a:tblPr firstRow="1" bandRow="1">
                <a:tableStyleId>{5C22544A-7EE6-4342-B048-85BDC9FD1C3A}</a:tableStyleId>
              </a:tblPr>
              <a:tblGrid>
                <a:gridCol w="1621598">
                  <a:extLst>
                    <a:ext uri="{9D8B030D-6E8A-4147-A177-3AD203B41FA5}">
                      <a16:colId xmlns:a16="http://schemas.microsoft.com/office/drawing/2014/main" val="1694564588"/>
                    </a:ext>
                  </a:extLst>
                </a:gridCol>
                <a:gridCol w="5755530">
                  <a:extLst>
                    <a:ext uri="{9D8B030D-6E8A-4147-A177-3AD203B41FA5}">
                      <a16:colId xmlns:a16="http://schemas.microsoft.com/office/drawing/2014/main" val="2195991678"/>
                    </a:ext>
                  </a:extLst>
                </a:gridCol>
                <a:gridCol w="2424714">
                  <a:extLst>
                    <a:ext uri="{9D8B030D-6E8A-4147-A177-3AD203B41FA5}">
                      <a16:colId xmlns:a16="http://schemas.microsoft.com/office/drawing/2014/main" val="3160595520"/>
                    </a:ext>
                  </a:extLst>
                </a:gridCol>
              </a:tblGrid>
              <a:tr h="340417">
                <a:tc>
                  <a:txBody>
                    <a:bodyPr/>
                    <a:lstStyle/>
                    <a:p>
                      <a:pPr algn="ctr" fontAlgn="t"/>
                      <a:r>
                        <a:rPr lang="en-US" sz="1600" b="1" i="0" u="none" strike="noStrike" dirty="0">
                          <a:solidFill>
                            <a:srgbClr val="000000"/>
                          </a:solidFill>
                          <a:effectLst/>
                          <a:latin typeface="Calibri" panose="020F0502020204030204" pitchFamily="34" charset="0"/>
                        </a:rPr>
                        <a:t>Attribute </a:t>
                      </a:r>
                    </a:p>
                  </a:txBody>
                  <a:tcPr marL="3810" marR="3810" marT="3810" marB="0"/>
                </a:tc>
                <a:tc>
                  <a:txBody>
                    <a:bodyPr/>
                    <a:lstStyle/>
                    <a:p>
                      <a:pPr algn="ctr" fontAlgn="t"/>
                      <a:r>
                        <a:rPr lang="en-US" sz="1600" b="1" i="0" u="none" strike="noStrike" dirty="0">
                          <a:solidFill>
                            <a:srgbClr val="000000"/>
                          </a:solidFill>
                          <a:effectLst/>
                          <a:latin typeface="Calibri" panose="020F0502020204030204" pitchFamily="34" charset="0"/>
                        </a:rPr>
                        <a:t>Description</a:t>
                      </a:r>
                    </a:p>
                  </a:txBody>
                  <a:tcPr marL="3810" marR="3810" marT="3810" marB="0"/>
                </a:tc>
                <a:tc>
                  <a:txBody>
                    <a:bodyPr/>
                    <a:lstStyle/>
                    <a:p>
                      <a:pPr algn="ctr" fontAlgn="t"/>
                      <a:r>
                        <a:rPr lang="en-US" sz="1600" b="1" i="0" u="none" strike="noStrike" dirty="0">
                          <a:solidFill>
                            <a:srgbClr val="000000"/>
                          </a:solidFill>
                          <a:effectLst/>
                          <a:latin typeface="Calibri" panose="020F0502020204030204" pitchFamily="34" charset="0"/>
                        </a:rPr>
                        <a:t>Type</a:t>
                      </a:r>
                    </a:p>
                  </a:txBody>
                  <a:tcPr marL="3810" marR="3810" marT="3810" marB="0"/>
                </a:tc>
                <a:extLst>
                  <a:ext uri="{0D108BD9-81ED-4DB2-BD59-A6C34878D82A}">
                    <a16:rowId xmlns:a16="http://schemas.microsoft.com/office/drawing/2014/main" val="2996206629"/>
                  </a:ext>
                </a:extLst>
              </a:tr>
              <a:tr h="437433">
                <a:tc>
                  <a:txBody>
                    <a:bodyPr/>
                    <a:lstStyle/>
                    <a:p>
                      <a:pPr algn="ctr" fontAlgn="t"/>
                      <a:r>
                        <a:rPr lang="en-US" sz="1600" b="0" i="0" u="none" strike="noStrike" dirty="0">
                          <a:solidFill>
                            <a:srgbClr val="000000"/>
                          </a:solidFill>
                          <a:effectLst/>
                          <a:latin typeface="Calibri" panose="020F0502020204030204" pitchFamily="34" charset="0"/>
                        </a:rPr>
                        <a:t>season</a:t>
                      </a:r>
                    </a:p>
                  </a:txBody>
                  <a:tcPr marL="3810" marR="3810" marT="3810" marB="0"/>
                </a:tc>
                <a:tc>
                  <a:txBody>
                    <a:bodyPr/>
                    <a:lstStyle/>
                    <a:p>
                      <a:pPr algn="l" fontAlgn="t"/>
                      <a:r>
                        <a:rPr lang="en-US" sz="1600" b="0" i="0" u="none" strike="noStrike" dirty="0">
                          <a:solidFill>
                            <a:srgbClr val="000000"/>
                          </a:solidFill>
                          <a:effectLst/>
                          <a:latin typeface="Calibri" panose="020F0502020204030204" pitchFamily="34" charset="0"/>
                        </a:rPr>
                        <a:t>Contains integers 1 to 4 representing "Winter", "Spring","Summer","Fall";</a:t>
                      </a:r>
                    </a:p>
                  </a:txBody>
                  <a:tcPr marL="3810" marR="3810" marT="3810" marB="0"/>
                </a:tc>
                <a:tc>
                  <a:txBody>
                    <a:bodyPr/>
                    <a:lstStyle/>
                    <a:p>
                      <a:pPr algn="ctr" fontAlgn="t"/>
                      <a:r>
                        <a:rPr lang="en-US" sz="1600" b="0" i="0" u="none" strike="noStrike" dirty="0">
                          <a:solidFill>
                            <a:srgbClr val="000000"/>
                          </a:solidFill>
                          <a:effectLst/>
                          <a:latin typeface="Calibri" panose="020F0502020204030204" pitchFamily="34" charset="0"/>
                        </a:rPr>
                        <a:t>multi-valued discrete</a:t>
                      </a:r>
                    </a:p>
                  </a:txBody>
                  <a:tcPr marL="3810" marR="3810" marT="3810" marB="0"/>
                </a:tc>
                <a:extLst>
                  <a:ext uri="{0D108BD9-81ED-4DB2-BD59-A6C34878D82A}">
                    <a16:rowId xmlns:a16="http://schemas.microsoft.com/office/drawing/2014/main" val="680877463"/>
                  </a:ext>
                </a:extLst>
              </a:tr>
              <a:tr h="437433">
                <a:tc>
                  <a:txBody>
                    <a:bodyPr/>
                    <a:lstStyle/>
                    <a:p>
                      <a:pPr algn="ctr" fontAlgn="t"/>
                      <a:r>
                        <a:rPr lang="en-US" sz="1600" b="0" i="0" u="none" strike="noStrike" dirty="0">
                          <a:solidFill>
                            <a:srgbClr val="24292E"/>
                          </a:solidFill>
                          <a:effectLst/>
                          <a:latin typeface="Calibri" panose="020F0502020204030204" pitchFamily="34" charset="0"/>
                        </a:rPr>
                        <a:t>IsHoliday</a:t>
                      </a:r>
                    </a:p>
                  </a:txBody>
                  <a:tcPr marL="3810" marR="3810" marT="3810" marB="0"/>
                </a:tc>
                <a:tc>
                  <a:txBody>
                    <a:bodyPr/>
                    <a:lstStyle/>
                    <a:p>
                      <a:pPr algn="l" fontAlgn="t"/>
                      <a:r>
                        <a:rPr lang="en-US" sz="1600" b="0" i="0" u="none" strike="noStrike" dirty="0">
                          <a:solidFill>
                            <a:srgbClr val="000000"/>
                          </a:solidFill>
                          <a:effectLst/>
                          <a:latin typeface="Calibri" panose="020F0502020204030204" pitchFamily="34" charset="0"/>
                        </a:rPr>
                        <a:t>Boolean expressions in 1s and 0s </a:t>
                      </a:r>
                      <a:br>
                        <a:rPr lang="en-US" sz="1600" b="0" i="0" u="none" strike="noStrike" dirty="0">
                          <a:solidFill>
                            <a:srgbClr val="000000"/>
                          </a:solidFill>
                          <a:effectLst/>
                          <a:latin typeface="Calibri" panose="020F0502020204030204" pitchFamily="34" charset="0"/>
                        </a:rPr>
                      </a:br>
                      <a:r>
                        <a:rPr lang="en-US" sz="1600" b="0" i="0" u="none" strike="noStrike" dirty="0">
                          <a:solidFill>
                            <a:srgbClr val="000000"/>
                          </a:solidFill>
                          <a:effectLst/>
                          <a:latin typeface="Calibri" panose="020F0502020204030204" pitchFamily="34" charset="0"/>
                        </a:rPr>
                        <a:t>0- not holiday , 1 - holiday</a:t>
                      </a:r>
                    </a:p>
                  </a:txBody>
                  <a:tcPr marL="3810" marR="3810" marT="3810" marB="0"/>
                </a:tc>
                <a:tc>
                  <a:txBody>
                    <a:bodyPr/>
                    <a:lstStyle/>
                    <a:p>
                      <a:pPr algn="ctr" fontAlgn="t"/>
                      <a:r>
                        <a:rPr lang="en-US" sz="1600" b="0" i="0" u="none" strike="noStrike" dirty="0">
                          <a:solidFill>
                            <a:srgbClr val="000000"/>
                          </a:solidFill>
                          <a:effectLst/>
                          <a:latin typeface="Calibri" panose="020F0502020204030204" pitchFamily="34" charset="0"/>
                        </a:rPr>
                        <a:t>Binary</a:t>
                      </a:r>
                    </a:p>
                  </a:txBody>
                  <a:tcPr marL="3810" marR="3810" marT="3810" marB="0"/>
                </a:tc>
                <a:extLst>
                  <a:ext uri="{0D108BD9-81ED-4DB2-BD59-A6C34878D82A}">
                    <a16:rowId xmlns:a16="http://schemas.microsoft.com/office/drawing/2014/main" val="3967290990"/>
                  </a:ext>
                </a:extLst>
              </a:tr>
              <a:tr h="340417">
                <a:tc>
                  <a:txBody>
                    <a:bodyPr/>
                    <a:lstStyle/>
                    <a:p>
                      <a:pPr algn="ctr" fontAlgn="t"/>
                      <a:r>
                        <a:rPr lang="en-US" sz="1600" b="0" i="0" u="none" strike="noStrike" dirty="0">
                          <a:solidFill>
                            <a:srgbClr val="000000"/>
                          </a:solidFill>
                          <a:effectLst/>
                          <a:latin typeface="Calibri" panose="020F0502020204030204" pitchFamily="34" charset="0"/>
                        </a:rPr>
                        <a:t>IsWeekday</a:t>
                      </a:r>
                    </a:p>
                  </a:txBody>
                  <a:tcPr marL="3810" marR="3810" marT="3810" marB="0"/>
                </a:tc>
                <a:tc>
                  <a:txBody>
                    <a:bodyPr/>
                    <a:lstStyle/>
                    <a:p>
                      <a:pPr algn="l" fontAlgn="t"/>
                      <a:r>
                        <a:rPr lang="en-US" sz="1600" b="0" i="0" u="none" strike="noStrike" dirty="0">
                          <a:solidFill>
                            <a:srgbClr val="000000"/>
                          </a:solidFill>
                          <a:effectLst/>
                          <a:latin typeface="Calibri" panose="020F0502020204030204" pitchFamily="34" charset="0"/>
                        </a:rPr>
                        <a:t>0 to 6 representing days from "Sun" to "Sat"</a:t>
                      </a:r>
                    </a:p>
                  </a:txBody>
                  <a:tcPr marL="3810" marR="3810" marT="3810" marB="0"/>
                </a:tc>
                <a:tc>
                  <a:txBody>
                    <a:bodyPr/>
                    <a:lstStyle/>
                    <a:p>
                      <a:pPr algn="ctr" fontAlgn="t"/>
                      <a:r>
                        <a:rPr lang="en-US" sz="1600" b="0" i="0" u="none" strike="noStrike" dirty="0">
                          <a:solidFill>
                            <a:srgbClr val="000000"/>
                          </a:solidFill>
                          <a:effectLst/>
                          <a:latin typeface="Calibri" panose="020F0502020204030204" pitchFamily="34" charset="0"/>
                        </a:rPr>
                        <a:t>multi-valued discrete</a:t>
                      </a:r>
                    </a:p>
                  </a:txBody>
                  <a:tcPr marL="3810" marR="3810" marT="3810" marB="0"/>
                </a:tc>
                <a:extLst>
                  <a:ext uri="{0D108BD9-81ED-4DB2-BD59-A6C34878D82A}">
                    <a16:rowId xmlns:a16="http://schemas.microsoft.com/office/drawing/2014/main" val="3871843265"/>
                  </a:ext>
                </a:extLst>
              </a:tr>
              <a:tr h="654454">
                <a:tc>
                  <a:txBody>
                    <a:bodyPr/>
                    <a:lstStyle/>
                    <a:p>
                      <a:pPr algn="ctr" fontAlgn="t"/>
                      <a:r>
                        <a:rPr lang="en-US" sz="1600" b="0" i="0" u="none" strike="noStrike" dirty="0">
                          <a:solidFill>
                            <a:srgbClr val="000000"/>
                          </a:solidFill>
                          <a:effectLst/>
                          <a:latin typeface="Calibri" panose="020F0502020204030204" pitchFamily="34" charset="0"/>
                        </a:rPr>
                        <a:t>IsWorkingday</a:t>
                      </a:r>
                    </a:p>
                  </a:txBody>
                  <a:tcPr marL="3810" marR="3810" marT="3810" marB="0"/>
                </a:tc>
                <a:tc>
                  <a:txBody>
                    <a:bodyPr/>
                    <a:lstStyle/>
                    <a:p>
                      <a:pPr algn="l" fontAlgn="t"/>
                      <a:r>
                        <a:rPr lang="en-US" sz="1600" b="0" i="0" u="none" strike="noStrike" dirty="0">
                          <a:solidFill>
                            <a:srgbClr val="000000"/>
                          </a:solidFill>
                          <a:effectLst/>
                          <a:latin typeface="Calibri" panose="020F0502020204030204" pitchFamily="34" charset="0"/>
                        </a:rPr>
                        <a:t>Boolean expressions in 1s and 0s </a:t>
                      </a:r>
                      <a:br>
                        <a:rPr lang="en-US" sz="1600" b="0" i="0" u="none" strike="noStrike" dirty="0">
                          <a:solidFill>
                            <a:srgbClr val="000000"/>
                          </a:solidFill>
                          <a:effectLst/>
                          <a:latin typeface="Calibri" panose="020F0502020204030204" pitchFamily="34" charset="0"/>
                        </a:rPr>
                      </a:br>
                      <a:r>
                        <a:rPr lang="en-US" sz="1600" b="0" i="0" u="none" strike="noStrike" dirty="0">
                          <a:solidFill>
                            <a:srgbClr val="000000"/>
                          </a:solidFill>
                          <a:effectLst/>
                          <a:latin typeface="Calibri" panose="020F0502020204030204" pitchFamily="34" charset="0"/>
                        </a:rPr>
                        <a:t>0-not working (holiday or weekend ) , 1 -working (weekday and not holiday) -binary </a:t>
                      </a:r>
                    </a:p>
                  </a:txBody>
                  <a:tcPr marL="3810" marR="3810" marT="3810" marB="0"/>
                </a:tc>
                <a:tc>
                  <a:txBody>
                    <a:bodyPr/>
                    <a:lstStyle/>
                    <a:p>
                      <a:pPr algn="ctr" fontAlgn="t"/>
                      <a:r>
                        <a:rPr lang="en-US" sz="1600" b="0" i="0" u="none" strike="noStrike" dirty="0">
                          <a:solidFill>
                            <a:srgbClr val="000000"/>
                          </a:solidFill>
                          <a:effectLst/>
                          <a:latin typeface="Calibri" panose="020F0502020204030204" pitchFamily="34" charset="0"/>
                        </a:rPr>
                        <a:t>Binary</a:t>
                      </a:r>
                    </a:p>
                  </a:txBody>
                  <a:tcPr marL="3810" marR="3810" marT="3810" marB="0"/>
                </a:tc>
                <a:extLst>
                  <a:ext uri="{0D108BD9-81ED-4DB2-BD59-A6C34878D82A}">
                    <a16:rowId xmlns:a16="http://schemas.microsoft.com/office/drawing/2014/main" val="2487119722"/>
                  </a:ext>
                </a:extLst>
              </a:tr>
              <a:tr h="340417">
                <a:tc>
                  <a:txBody>
                    <a:bodyPr/>
                    <a:lstStyle/>
                    <a:p>
                      <a:pPr algn="ctr" fontAlgn="t"/>
                      <a:r>
                        <a:rPr lang="en-US" sz="1600" b="0" i="0" u="none" strike="noStrike" dirty="0">
                          <a:solidFill>
                            <a:srgbClr val="000000"/>
                          </a:solidFill>
                          <a:effectLst/>
                          <a:latin typeface="Calibri" panose="020F0502020204030204" pitchFamily="34" charset="0"/>
                        </a:rPr>
                        <a:t>month</a:t>
                      </a:r>
                    </a:p>
                  </a:txBody>
                  <a:tcPr marL="3810" marR="3810" marT="3810" marB="0"/>
                </a:tc>
                <a:tc>
                  <a:txBody>
                    <a:bodyPr/>
                    <a:lstStyle/>
                    <a:p>
                      <a:pPr algn="l" fontAlgn="t"/>
                      <a:r>
                        <a:rPr lang="en-US" sz="1600" b="0" i="0" u="none" strike="noStrike" dirty="0">
                          <a:solidFill>
                            <a:srgbClr val="000000"/>
                          </a:solidFill>
                          <a:effectLst/>
                          <a:latin typeface="Calibri" panose="020F0502020204030204" pitchFamily="34" charset="0"/>
                        </a:rPr>
                        <a:t>1 to 12 - multivalued (discrete)</a:t>
                      </a:r>
                    </a:p>
                  </a:txBody>
                  <a:tcPr marL="3810" marR="3810" marT="3810" marB="0"/>
                </a:tc>
                <a:tc>
                  <a:txBody>
                    <a:bodyPr/>
                    <a:lstStyle/>
                    <a:p>
                      <a:pPr algn="ctr" fontAlgn="t"/>
                      <a:r>
                        <a:rPr lang="en-US" sz="1600" b="0" i="0" u="none" strike="noStrike" dirty="0">
                          <a:solidFill>
                            <a:srgbClr val="000000"/>
                          </a:solidFill>
                          <a:effectLst/>
                          <a:latin typeface="Calibri" panose="020F0502020204030204" pitchFamily="34" charset="0"/>
                        </a:rPr>
                        <a:t>multi-valued discrete</a:t>
                      </a:r>
                    </a:p>
                  </a:txBody>
                  <a:tcPr marL="3810" marR="3810" marT="3810" marB="0"/>
                </a:tc>
                <a:extLst>
                  <a:ext uri="{0D108BD9-81ED-4DB2-BD59-A6C34878D82A}">
                    <a16:rowId xmlns:a16="http://schemas.microsoft.com/office/drawing/2014/main" val="3653698456"/>
                  </a:ext>
                </a:extLst>
              </a:tr>
              <a:tr h="340417">
                <a:tc>
                  <a:txBody>
                    <a:bodyPr/>
                    <a:lstStyle/>
                    <a:p>
                      <a:pPr algn="ctr" fontAlgn="t"/>
                      <a:r>
                        <a:rPr lang="en-US" sz="1600" b="0" i="0" u="none" strike="noStrike" dirty="0">
                          <a:solidFill>
                            <a:srgbClr val="000000"/>
                          </a:solidFill>
                          <a:effectLst/>
                          <a:latin typeface="Calibri" panose="020F0502020204030204" pitchFamily="34" charset="0"/>
                        </a:rPr>
                        <a:t>hour</a:t>
                      </a:r>
                    </a:p>
                  </a:txBody>
                  <a:tcPr marL="3810" marR="3810" marT="3810" marB="0"/>
                </a:tc>
                <a:tc>
                  <a:txBody>
                    <a:bodyPr/>
                    <a:lstStyle/>
                    <a:p>
                      <a:pPr algn="l" fontAlgn="t"/>
                      <a:r>
                        <a:rPr lang="en-US" sz="1600" b="0" i="0" u="none" strike="noStrike" dirty="0">
                          <a:solidFill>
                            <a:srgbClr val="000000"/>
                          </a:solidFill>
                          <a:effectLst/>
                          <a:latin typeface="Calibri" panose="020F0502020204030204" pitchFamily="34" charset="0"/>
                        </a:rPr>
                        <a:t> 0 to 23 - multivalued (discrete)</a:t>
                      </a:r>
                    </a:p>
                  </a:txBody>
                  <a:tcPr marL="3810" marR="3810" marT="3810" marB="0"/>
                </a:tc>
                <a:tc>
                  <a:txBody>
                    <a:bodyPr/>
                    <a:lstStyle/>
                    <a:p>
                      <a:pPr algn="ctr" fontAlgn="t"/>
                      <a:r>
                        <a:rPr lang="en-US" sz="1600" b="0" i="0" u="none" strike="noStrike" dirty="0">
                          <a:solidFill>
                            <a:srgbClr val="000000"/>
                          </a:solidFill>
                          <a:effectLst/>
                          <a:latin typeface="Calibri" panose="020F0502020204030204" pitchFamily="34" charset="0"/>
                        </a:rPr>
                        <a:t>multi-valued discrete</a:t>
                      </a:r>
                    </a:p>
                  </a:txBody>
                  <a:tcPr marL="3810" marR="3810" marT="3810" marB="0"/>
                </a:tc>
                <a:extLst>
                  <a:ext uri="{0D108BD9-81ED-4DB2-BD59-A6C34878D82A}">
                    <a16:rowId xmlns:a16="http://schemas.microsoft.com/office/drawing/2014/main" val="734121763"/>
                  </a:ext>
                </a:extLst>
              </a:tr>
              <a:tr h="340417">
                <a:tc>
                  <a:txBody>
                    <a:bodyPr/>
                    <a:lstStyle/>
                    <a:p>
                      <a:pPr algn="ctr" fontAlgn="t"/>
                      <a:r>
                        <a:rPr lang="en-US" sz="1600" b="0" i="0" u="none" strike="noStrike" dirty="0">
                          <a:solidFill>
                            <a:srgbClr val="000000"/>
                          </a:solidFill>
                          <a:effectLst/>
                          <a:latin typeface="Calibri" panose="020F0502020204030204" pitchFamily="34" charset="0"/>
                        </a:rPr>
                        <a:t>weathersituation</a:t>
                      </a:r>
                    </a:p>
                  </a:txBody>
                  <a:tcPr marL="3810" marR="3810" marT="3810" marB="0"/>
                </a:tc>
                <a:tc>
                  <a:txBody>
                    <a:bodyPr/>
                    <a:lstStyle/>
                    <a:p>
                      <a:pPr algn="l" fontAlgn="t"/>
                      <a:r>
                        <a:rPr lang="en-US" sz="1600" b="0" i="0" u="none" strike="noStrike" dirty="0">
                          <a:solidFill>
                            <a:srgbClr val="000000"/>
                          </a:solidFill>
                          <a:effectLst/>
                          <a:latin typeface="Calibri" panose="020F0502020204030204" pitchFamily="34" charset="0"/>
                        </a:rPr>
                        <a:t>1 to 4 - :1: Clear- 2, Mist + Cloudy,3: Light Snow - 4,Heavy Rain</a:t>
                      </a:r>
                    </a:p>
                  </a:txBody>
                  <a:tcPr marL="3810" marR="3810" marT="3810" marB="0"/>
                </a:tc>
                <a:tc>
                  <a:txBody>
                    <a:bodyPr/>
                    <a:lstStyle/>
                    <a:p>
                      <a:pPr algn="ctr" fontAlgn="t"/>
                      <a:r>
                        <a:rPr lang="en-US" sz="1600" b="0" i="0" u="none" strike="noStrike" dirty="0">
                          <a:solidFill>
                            <a:srgbClr val="000000"/>
                          </a:solidFill>
                          <a:effectLst/>
                          <a:latin typeface="Calibri" panose="020F0502020204030204" pitchFamily="34" charset="0"/>
                        </a:rPr>
                        <a:t>multi-valued discrete</a:t>
                      </a:r>
                    </a:p>
                  </a:txBody>
                  <a:tcPr marL="3810" marR="3810" marT="3810" marB="0"/>
                </a:tc>
                <a:extLst>
                  <a:ext uri="{0D108BD9-81ED-4DB2-BD59-A6C34878D82A}">
                    <a16:rowId xmlns:a16="http://schemas.microsoft.com/office/drawing/2014/main" val="242628890"/>
                  </a:ext>
                </a:extLst>
              </a:tr>
              <a:tr h="340417">
                <a:tc>
                  <a:txBody>
                    <a:bodyPr/>
                    <a:lstStyle/>
                    <a:p>
                      <a:pPr algn="ctr" fontAlgn="t"/>
                      <a:r>
                        <a:rPr lang="en-US" sz="1600" b="0" i="0" u="none" strike="noStrike" dirty="0">
                          <a:solidFill>
                            <a:srgbClr val="000000"/>
                          </a:solidFill>
                          <a:effectLst/>
                          <a:latin typeface="Calibri" panose="020F0502020204030204" pitchFamily="34" charset="0"/>
                        </a:rPr>
                        <a:t>temp</a:t>
                      </a:r>
                    </a:p>
                  </a:txBody>
                  <a:tcPr marL="3810" marR="3810" marT="3810" marB="0"/>
                </a:tc>
                <a:tc>
                  <a:txBody>
                    <a:bodyPr/>
                    <a:lstStyle/>
                    <a:p>
                      <a:pPr algn="l" fontAlgn="t"/>
                      <a:r>
                        <a:rPr lang="en-US" sz="1600" b="0" i="0" u="none" strike="noStrike" dirty="0">
                          <a:solidFill>
                            <a:srgbClr val="000000"/>
                          </a:solidFill>
                          <a:effectLst/>
                          <a:latin typeface="Calibri" panose="020F0502020204030204" pitchFamily="34" charset="0"/>
                        </a:rPr>
                        <a:t>air temp</a:t>
                      </a:r>
                    </a:p>
                  </a:txBody>
                  <a:tcPr marL="3810" marR="3810" marT="3810" marB="0"/>
                </a:tc>
                <a:tc>
                  <a:txBody>
                    <a:bodyPr/>
                    <a:lstStyle/>
                    <a:p>
                      <a:pPr algn="ctr" fontAlgn="t"/>
                      <a:r>
                        <a:rPr lang="en-US" sz="1600" b="0" i="0" u="none" strike="noStrike" dirty="0">
                          <a:solidFill>
                            <a:srgbClr val="000000"/>
                          </a:solidFill>
                          <a:effectLst/>
                          <a:latin typeface="Calibri" panose="020F0502020204030204" pitchFamily="34" charset="0"/>
                        </a:rPr>
                        <a:t>continuous</a:t>
                      </a:r>
                    </a:p>
                  </a:txBody>
                  <a:tcPr marL="3810" marR="3810" marT="3810" marB="0"/>
                </a:tc>
                <a:extLst>
                  <a:ext uri="{0D108BD9-81ED-4DB2-BD59-A6C34878D82A}">
                    <a16:rowId xmlns:a16="http://schemas.microsoft.com/office/drawing/2014/main" val="665370430"/>
                  </a:ext>
                </a:extLst>
              </a:tr>
              <a:tr h="340417">
                <a:tc>
                  <a:txBody>
                    <a:bodyPr/>
                    <a:lstStyle/>
                    <a:p>
                      <a:pPr algn="ctr" fontAlgn="t"/>
                      <a:r>
                        <a:rPr lang="en-US" sz="1600" b="0" i="0" u="none" strike="noStrike" dirty="0">
                          <a:solidFill>
                            <a:srgbClr val="000000"/>
                          </a:solidFill>
                          <a:effectLst/>
                          <a:latin typeface="Calibri" panose="020F0502020204030204" pitchFamily="34" charset="0"/>
                        </a:rPr>
                        <a:t>humidity </a:t>
                      </a:r>
                    </a:p>
                  </a:txBody>
                  <a:tcPr marL="3810" marR="3810" marT="3810" marB="0"/>
                </a:tc>
                <a:tc>
                  <a:txBody>
                    <a:bodyPr/>
                    <a:lstStyle/>
                    <a:p>
                      <a:pPr algn="l" fontAlgn="t"/>
                      <a:r>
                        <a:rPr lang="en-US" sz="1600" b="0" i="0" u="none" strike="noStrike" dirty="0">
                          <a:solidFill>
                            <a:srgbClr val="000000"/>
                          </a:solidFill>
                          <a:effectLst/>
                          <a:latin typeface="Calibri" panose="020F0502020204030204" pitchFamily="34" charset="0"/>
                        </a:rPr>
                        <a:t>humidity </a:t>
                      </a:r>
                    </a:p>
                  </a:txBody>
                  <a:tcPr marL="3810" marR="3810" marT="3810" marB="0"/>
                </a:tc>
                <a:tc>
                  <a:txBody>
                    <a:bodyPr/>
                    <a:lstStyle/>
                    <a:p>
                      <a:pPr algn="ctr" fontAlgn="t"/>
                      <a:r>
                        <a:rPr lang="en-US" sz="1600" b="0" i="0" u="none" strike="noStrike" dirty="0">
                          <a:solidFill>
                            <a:srgbClr val="000000"/>
                          </a:solidFill>
                          <a:effectLst/>
                          <a:latin typeface="Calibri" panose="020F0502020204030204" pitchFamily="34" charset="0"/>
                        </a:rPr>
                        <a:t>continuous</a:t>
                      </a:r>
                    </a:p>
                  </a:txBody>
                  <a:tcPr marL="3810" marR="3810" marT="3810" marB="0"/>
                </a:tc>
                <a:extLst>
                  <a:ext uri="{0D108BD9-81ED-4DB2-BD59-A6C34878D82A}">
                    <a16:rowId xmlns:a16="http://schemas.microsoft.com/office/drawing/2014/main" val="1643729744"/>
                  </a:ext>
                </a:extLst>
              </a:tr>
              <a:tr h="340417">
                <a:tc>
                  <a:txBody>
                    <a:bodyPr/>
                    <a:lstStyle/>
                    <a:p>
                      <a:pPr algn="ctr" fontAlgn="t"/>
                      <a:r>
                        <a:rPr lang="en-US" sz="1600" b="0" i="0" u="none" strike="noStrike" dirty="0">
                          <a:solidFill>
                            <a:srgbClr val="000000"/>
                          </a:solidFill>
                          <a:effectLst/>
                          <a:latin typeface="Calibri" panose="020F0502020204030204" pitchFamily="34" charset="0"/>
                        </a:rPr>
                        <a:t>windspeed</a:t>
                      </a:r>
                    </a:p>
                  </a:txBody>
                  <a:tcPr marL="3810" marR="3810" marT="3810" marB="0"/>
                </a:tc>
                <a:tc>
                  <a:txBody>
                    <a:bodyPr/>
                    <a:lstStyle/>
                    <a:p>
                      <a:pPr algn="l" fontAlgn="t"/>
                      <a:r>
                        <a:rPr lang="en-US" sz="1600" b="0" i="0" u="none" strike="noStrike" dirty="0">
                          <a:solidFill>
                            <a:srgbClr val="000000"/>
                          </a:solidFill>
                          <a:effectLst/>
                          <a:latin typeface="Calibri" panose="020F0502020204030204" pitchFamily="34" charset="0"/>
                        </a:rPr>
                        <a:t>windspeed</a:t>
                      </a:r>
                    </a:p>
                  </a:txBody>
                  <a:tcPr marL="3810" marR="3810" marT="3810" marB="0"/>
                </a:tc>
                <a:tc>
                  <a:txBody>
                    <a:bodyPr/>
                    <a:lstStyle/>
                    <a:p>
                      <a:pPr algn="ctr" fontAlgn="t"/>
                      <a:r>
                        <a:rPr lang="en-US" sz="1600" b="0" i="0" u="none" strike="noStrike" dirty="0">
                          <a:solidFill>
                            <a:srgbClr val="000000"/>
                          </a:solidFill>
                          <a:effectLst/>
                          <a:latin typeface="Calibri" panose="020F0502020204030204" pitchFamily="34" charset="0"/>
                        </a:rPr>
                        <a:t>continuous</a:t>
                      </a:r>
                    </a:p>
                  </a:txBody>
                  <a:tcPr marL="3810" marR="3810" marT="3810" marB="0"/>
                </a:tc>
                <a:extLst>
                  <a:ext uri="{0D108BD9-81ED-4DB2-BD59-A6C34878D82A}">
                    <a16:rowId xmlns:a16="http://schemas.microsoft.com/office/drawing/2014/main" val="267615353"/>
                  </a:ext>
                </a:extLst>
              </a:tr>
              <a:tr h="340417">
                <a:tc>
                  <a:txBody>
                    <a:bodyPr/>
                    <a:lstStyle/>
                    <a:p>
                      <a:pPr algn="ctr" fontAlgn="t"/>
                      <a:r>
                        <a:rPr lang="en-US" sz="1600" b="0" i="0" u="none" strike="noStrike" dirty="0">
                          <a:solidFill>
                            <a:srgbClr val="000000"/>
                          </a:solidFill>
                          <a:effectLst/>
                          <a:highlight>
                            <a:srgbClr val="00FF00"/>
                          </a:highlight>
                          <a:latin typeface="Calibri" panose="020F0502020204030204" pitchFamily="34" charset="0"/>
                        </a:rPr>
                        <a:t>bikeCount</a:t>
                      </a:r>
                    </a:p>
                  </a:txBody>
                  <a:tcPr marL="3810" marR="3810" marT="3810" marB="0"/>
                </a:tc>
                <a:tc>
                  <a:txBody>
                    <a:bodyPr/>
                    <a:lstStyle/>
                    <a:p>
                      <a:pPr algn="l" fontAlgn="t"/>
                      <a:r>
                        <a:rPr lang="en-US" sz="1600" b="0" i="0" u="none" strike="noStrike" dirty="0">
                          <a:solidFill>
                            <a:srgbClr val="000000"/>
                          </a:solidFill>
                          <a:effectLst/>
                          <a:highlight>
                            <a:srgbClr val="00FF00"/>
                          </a:highlight>
                          <a:latin typeface="Calibri" panose="020F0502020204030204" pitchFamily="34" charset="0"/>
                        </a:rPr>
                        <a:t>total count of bike rented hourly</a:t>
                      </a:r>
                    </a:p>
                  </a:txBody>
                  <a:tcPr marL="3810" marR="3810" marT="3810" marB="0"/>
                </a:tc>
                <a:tc>
                  <a:txBody>
                    <a:bodyPr/>
                    <a:lstStyle/>
                    <a:p>
                      <a:pPr algn="ctr" fontAlgn="t"/>
                      <a:r>
                        <a:rPr lang="en-US" sz="1600" b="0" i="0" u="none" strike="noStrike" dirty="0">
                          <a:solidFill>
                            <a:srgbClr val="000000"/>
                          </a:solidFill>
                          <a:effectLst/>
                          <a:highlight>
                            <a:srgbClr val="00FF00"/>
                          </a:highlight>
                          <a:latin typeface="Calibri" panose="020F0502020204030204" pitchFamily="34" charset="0"/>
                        </a:rPr>
                        <a:t>continuous</a:t>
                      </a:r>
                    </a:p>
                  </a:txBody>
                  <a:tcPr marL="3810" marR="3810" marT="3810" marB="0"/>
                </a:tc>
                <a:extLst>
                  <a:ext uri="{0D108BD9-81ED-4DB2-BD59-A6C34878D82A}">
                    <a16:rowId xmlns:a16="http://schemas.microsoft.com/office/drawing/2014/main" val="3118627909"/>
                  </a:ext>
                </a:extLst>
              </a:tr>
            </a:tbl>
          </a:graphicData>
        </a:graphic>
      </p:graphicFrame>
      <p:sp>
        <p:nvSpPr>
          <p:cNvPr id="4" name="TextBox 3">
            <a:extLst>
              <a:ext uri="{FF2B5EF4-FFF2-40B4-BE49-F238E27FC236}">
                <a16:creationId xmlns:a16="http://schemas.microsoft.com/office/drawing/2014/main" id="{29D098BB-4F1E-4AC7-B85D-07A767C21208}"/>
              </a:ext>
            </a:extLst>
          </p:cNvPr>
          <p:cNvSpPr txBox="1"/>
          <p:nvPr/>
        </p:nvSpPr>
        <p:spPr>
          <a:xfrm>
            <a:off x="894666" y="5711224"/>
            <a:ext cx="9920252" cy="707886"/>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Here bikeCount is dependent variable on which prediction is to be made and rest are independent variable</a:t>
            </a:r>
          </a:p>
        </p:txBody>
      </p:sp>
    </p:spTree>
    <p:extLst>
      <p:ext uri="{BB962C8B-B14F-4D97-AF65-F5344CB8AC3E}">
        <p14:creationId xmlns:p14="http://schemas.microsoft.com/office/powerpoint/2010/main" val="2131946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686B7D-49D9-43D1-B4BC-696FE84A4CE0}"/>
              </a:ext>
            </a:extLst>
          </p:cNvPr>
          <p:cNvSpPr txBox="1"/>
          <p:nvPr/>
        </p:nvSpPr>
        <p:spPr>
          <a:xfrm flipH="1">
            <a:off x="684154" y="717046"/>
            <a:ext cx="10847809" cy="1415772"/>
          </a:xfrm>
          <a:prstGeom prst="rect">
            <a:avLst/>
          </a:prstGeom>
          <a:noFill/>
        </p:spPr>
        <p:txBody>
          <a:bodyPr wrap="square" rtlCol="0">
            <a:spAutoFit/>
          </a:bodyPr>
          <a:lstStyle/>
          <a:p>
            <a:r>
              <a:rPr lang="en-US" sz="2800" dirty="0">
                <a:solidFill>
                  <a:schemeClr val="accent1"/>
                </a:solidFill>
                <a:latin typeface="+mj-lt"/>
                <a:ea typeface="+mj-ea"/>
                <a:cs typeface="+mj-cs"/>
              </a:rPr>
              <a:t>PROBLEM TO BE SOLVED </a:t>
            </a:r>
          </a:p>
          <a:p>
            <a:endParaRPr lang="en-US" dirty="0"/>
          </a:p>
          <a:p>
            <a:r>
              <a:rPr lang="en-US" sz="2000" dirty="0"/>
              <a:t>My </a:t>
            </a:r>
            <a:r>
              <a:rPr lang="en-US" sz="2000" b="1" dirty="0"/>
              <a:t>objective</a:t>
            </a:r>
            <a:r>
              <a:rPr lang="en-US" sz="2000" dirty="0"/>
              <a:t> of the analysis is to find out the factors that drives the demand of bike share rentals</a:t>
            </a:r>
          </a:p>
        </p:txBody>
      </p:sp>
      <p:sp>
        <p:nvSpPr>
          <p:cNvPr id="4" name="TextBox 3">
            <a:extLst>
              <a:ext uri="{FF2B5EF4-FFF2-40B4-BE49-F238E27FC236}">
                <a16:creationId xmlns:a16="http://schemas.microsoft.com/office/drawing/2014/main" id="{544F45A6-F32C-450A-A2FA-9AE216288262}"/>
              </a:ext>
            </a:extLst>
          </p:cNvPr>
          <p:cNvSpPr txBox="1"/>
          <p:nvPr/>
        </p:nvSpPr>
        <p:spPr>
          <a:xfrm flipH="1">
            <a:off x="684154" y="2782669"/>
            <a:ext cx="10696508" cy="1969770"/>
          </a:xfrm>
          <a:prstGeom prst="rect">
            <a:avLst/>
          </a:prstGeom>
          <a:noFill/>
        </p:spPr>
        <p:txBody>
          <a:bodyPr wrap="square" rtlCol="0">
            <a:spAutoFit/>
          </a:bodyPr>
          <a:lstStyle/>
          <a:p>
            <a:r>
              <a:rPr lang="en-US" sz="2800" dirty="0">
                <a:solidFill>
                  <a:schemeClr val="accent1"/>
                </a:solidFill>
                <a:latin typeface="+mj-lt"/>
                <a:ea typeface="+mj-ea"/>
                <a:cs typeface="+mj-cs"/>
              </a:rPr>
              <a:t>PROPOSED SOLUTION</a:t>
            </a:r>
            <a:endParaRPr lang="en-US" sz="2800" cap="all" dirty="0">
              <a:ln w="3175" cmpd="sng">
                <a:noFill/>
              </a:ln>
              <a:latin typeface="Arial" pitchFamily="34" charset="0"/>
              <a:cs typeface="Arial" pitchFamily="34" charset="0"/>
            </a:endParaRPr>
          </a:p>
          <a:p>
            <a:endParaRPr lang="en-US" dirty="0"/>
          </a:p>
          <a:p>
            <a:r>
              <a:rPr lang="en-US" dirty="0"/>
              <a:t>To build and evaluate few hypothesis, build various linear regression models and assess each of these models based on different metrics like AIC &amp; MSE, to showcase and present the best model which can help in predicting the demand of bike share rentals</a:t>
            </a:r>
          </a:p>
          <a:p>
            <a:endParaRPr lang="en-US" dirty="0"/>
          </a:p>
        </p:txBody>
      </p:sp>
    </p:spTree>
    <p:extLst>
      <p:ext uri="{BB962C8B-B14F-4D97-AF65-F5344CB8AC3E}">
        <p14:creationId xmlns:p14="http://schemas.microsoft.com/office/powerpoint/2010/main" val="22526725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1F921C8-A006-409B-A144-1D836F5DEB12}"/>
              </a:ext>
            </a:extLst>
          </p:cNvPr>
          <p:cNvSpPr>
            <a:spLocks noGrp="1"/>
          </p:cNvSpPr>
          <p:nvPr>
            <p:ph type="title"/>
          </p:nvPr>
        </p:nvSpPr>
        <p:spPr>
          <a:xfrm>
            <a:off x="677334" y="563550"/>
            <a:ext cx="8596668" cy="936329"/>
          </a:xfrm>
        </p:spPr>
        <p:txBody>
          <a:bodyPr>
            <a:normAutofit fontScale="90000"/>
          </a:bodyPr>
          <a:lstStyle/>
          <a:p>
            <a:r>
              <a:rPr lang="en-US" sz="3100" dirty="0"/>
              <a:t>EXPERIMENTS AND RESULTS</a:t>
            </a:r>
            <a:br>
              <a:rPr lang="en-US" dirty="0"/>
            </a:br>
            <a:br>
              <a:rPr lang="en-US" dirty="0"/>
            </a:br>
            <a:br>
              <a:rPr lang="en-US" dirty="0"/>
            </a:br>
            <a:br>
              <a:rPr lang="en-US" dirty="0"/>
            </a:br>
            <a:br>
              <a:rPr lang="en-US" dirty="0"/>
            </a:br>
            <a:endParaRPr lang="en-US" dirty="0"/>
          </a:p>
        </p:txBody>
      </p:sp>
      <p:sp>
        <p:nvSpPr>
          <p:cNvPr id="7" name="TextBox 6">
            <a:extLst>
              <a:ext uri="{FF2B5EF4-FFF2-40B4-BE49-F238E27FC236}">
                <a16:creationId xmlns:a16="http://schemas.microsoft.com/office/drawing/2014/main" id="{4431E5B4-0004-4438-A05E-7E8D227CAFEA}"/>
              </a:ext>
            </a:extLst>
          </p:cNvPr>
          <p:cNvSpPr txBox="1"/>
          <p:nvPr/>
        </p:nvSpPr>
        <p:spPr>
          <a:xfrm>
            <a:off x="677334" y="1532770"/>
            <a:ext cx="6769434" cy="4985980"/>
          </a:xfrm>
          <a:prstGeom prst="rect">
            <a:avLst/>
          </a:prstGeom>
          <a:noFill/>
        </p:spPr>
        <p:txBody>
          <a:bodyPr wrap="square" rtlCol="0">
            <a:spAutoFit/>
          </a:bodyPr>
          <a:lstStyle/>
          <a:p>
            <a:r>
              <a:rPr lang="en-US" sz="2400" dirty="0">
                <a:latin typeface="+mj-lt"/>
                <a:ea typeface="+mj-ea"/>
                <a:cs typeface="+mj-cs"/>
              </a:rPr>
              <a:t>1.Data cleaning and pre-processing</a:t>
            </a:r>
            <a:br>
              <a:rPr lang="en-US" sz="2400" dirty="0">
                <a:latin typeface="+mj-lt"/>
                <a:ea typeface="+mj-ea"/>
                <a:cs typeface="+mj-cs"/>
              </a:rPr>
            </a:br>
            <a:br>
              <a:rPr lang="en-US" sz="2400" dirty="0">
                <a:latin typeface="+mj-lt"/>
                <a:ea typeface="+mj-ea"/>
                <a:cs typeface="+mj-cs"/>
              </a:rPr>
            </a:br>
            <a:r>
              <a:rPr lang="en-US" sz="2400" dirty="0">
                <a:latin typeface="+mj-lt"/>
                <a:ea typeface="+mj-ea"/>
                <a:cs typeface="+mj-cs"/>
              </a:rPr>
              <a:t>2.Hypothesis Testing</a:t>
            </a:r>
            <a:br>
              <a:rPr lang="en-US" sz="2400" dirty="0">
                <a:latin typeface="+mj-lt"/>
                <a:ea typeface="+mj-ea"/>
                <a:cs typeface="+mj-cs"/>
              </a:rPr>
            </a:br>
            <a:br>
              <a:rPr lang="en-US" sz="2400" dirty="0">
                <a:latin typeface="+mj-lt"/>
                <a:ea typeface="+mj-ea"/>
                <a:cs typeface="+mj-cs"/>
              </a:rPr>
            </a:br>
            <a:r>
              <a:rPr lang="en-US" sz="2400" dirty="0">
                <a:latin typeface="+mj-lt"/>
                <a:ea typeface="+mj-ea"/>
                <a:cs typeface="+mj-cs"/>
              </a:rPr>
              <a:t>3.Build linear regression model</a:t>
            </a:r>
            <a:br>
              <a:rPr lang="en-US" sz="2400" dirty="0">
                <a:latin typeface="+mj-lt"/>
                <a:ea typeface="+mj-ea"/>
                <a:cs typeface="+mj-cs"/>
              </a:rPr>
            </a:br>
            <a:endParaRPr lang="en-US" sz="2400" dirty="0">
              <a:latin typeface="+mj-lt"/>
              <a:ea typeface="+mj-ea"/>
              <a:cs typeface="+mj-cs"/>
            </a:endParaRPr>
          </a:p>
          <a:p>
            <a:r>
              <a:rPr lang="en-US" sz="2400" dirty="0">
                <a:latin typeface="+mj-lt"/>
                <a:ea typeface="+mj-ea"/>
                <a:cs typeface="+mj-cs"/>
              </a:rPr>
              <a:t>4.Evaluation of models</a:t>
            </a:r>
            <a:br>
              <a:rPr lang="en-US" sz="2400" dirty="0">
                <a:latin typeface="+mj-lt"/>
                <a:ea typeface="+mj-ea"/>
                <a:cs typeface="+mj-cs"/>
              </a:rPr>
            </a:br>
            <a:br>
              <a:rPr lang="en-US" sz="2400" dirty="0">
                <a:latin typeface="+mj-lt"/>
                <a:ea typeface="+mj-ea"/>
                <a:cs typeface="+mj-cs"/>
              </a:rPr>
            </a:br>
            <a:r>
              <a:rPr lang="en-US" sz="2400" dirty="0">
                <a:latin typeface="+mj-lt"/>
                <a:ea typeface="+mj-ea"/>
                <a:cs typeface="+mj-cs"/>
              </a:rPr>
              <a:t>5.Improvement in model</a:t>
            </a:r>
            <a:br>
              <a:rPr lang="en-US" sz="2400" dirty="0">
                <a:latin typeface="+mj-lt"/>
                <a:ea typeface="+mj-ea"/>
                <a:cs typeface="+mj-cs"/>
              </a:rPr>
            </a:br>
            <a:br>
              <a:rPr lang="en-US" sz="2400" dirty="0">
                <a:latin typeface="+mj-lt"/>
                <a:ea typeface="+mj-ea"/>
                <a:cs typeface="+mj-cs"/>
              </a:rPr>
            </a:br>
            <a:r>
              <a:rPr lang="en-US" sz="2400" dirty="0">
                <a:latin typeface="+mj-lt"/>
                <a:ea typeface="+mj-ea"/>
                <a:cs typeface="+mj-cs"/>
              </a:rPr>
              <a:t>6.Final Evaluation of models based on MSE</a:t>
            </a:r>
            <a:br>
              <a:rPr lang="en-US" sz="3200" dirty="0">
                <a:latin typeface="+mj-lt"/>
                <a:ea typeface="+mj-ea"/>
                <a:cs typeface="+mj-cs"/>
              </a:rPr>
            </a:br>
            <a:br>
              <a:rPr lang="en-US" dirty="0"/>
            </a:br>
            <a:br>
              <a:rPr lang="en-US" dirty="0"/>
            </a:br>
            <a:endParaRPr lang="en-US" dirty="0"/>
          </a:p>
        </p:txBody>
      </p:sp>
    </p:spTree>
    <p:extLst>
      <p:ext uri="{BB962C8B-B14F-4D97-AF65-F5344CB8AC3E}">
        <p14:creationId xmlns:p14="http://schemas.microsoft.com/office/powerpoint/2010/main" val="13826324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09420-FE73-4491-9BCF-8B48CA6B79A7}"/>
              </a:ext>
            </a:extLst>
          </p:cNvPr>
          <p:cNvSpPr>
            <a:spLocks noGrp="1"/>
          </p:cNvSpPr>
          <p:nvPr>
            <p:ph type="title"/>
          </p:nvPr>
        </p:nvSpPr>
        <p:spPr>
          <a:xfrm>
            <a:off x="493138" y="2714693"/>
            <a:ext cx="8596668" cy="1320800"/>
          </a:xfrm>
        </p:spPr>
        <p:txBody>
          <a:bodyPr>
            <a:normAutofit/>
          </a:bodyPr>
          <a:lstStyle/>
          <a:p>
            <a:r>
              <a:rPr lang="en-US" sz="2800" dirty="0"/>
              <a:t>DATA CLEANING AND PRE-PROCESSING </a:t>
            </a:r>
          </a:p>
        </p:txBody>
      </p:sp>
    </p:spTree>
    <p:extLst>
      <p:ext uri="{BB962C8B-B14F-4D97-AF65-F5344CB8AC3E}">
        <p14:creationId xmlns:p14="http://schemas.microsoft.com/office/powerpoint/2010/main" val="14879936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CC4124-59C5-420F-9E67-9E9CDFEE792A}"/>
              </a:ext>
            </a:extLst>
          </p:cNvPr>
          <p:cNvSpPr txBox="1"/>
          <p:nvPr/>
        </p:nvSpPr>
        <p:spPr>
          <a:xfrm flipH="1">
            <a:off x="461677" y="306098"/>
            <a:ext cx="11080750" cy="6217087"/>
          </a:xfrm>
          <a:prstGeom prst="rect">
            <a:avLst/>
          </a:prstGeom>
          <a:noFill/>
        </p:spPr>
        <p:txBody>
          <a:bodyPr wrap="square" rtlCol="0">
            <a:spAutoFit/>
          </a:bodyPr>
          <a:lstStyle/>
          <a:p>
            <a:r>
              <a:rPr lang="en-US" sz="2800" dirty="0">
                <a:solidFill>
                  <a:schemeClr val="accent1"/>
                </a:solidFill>
                <a:latin typeface="+mj-lt"/>
                <a:ea typeface="+mj-ea"/>
                <a:cs typeface="+mj-cs"/>
              </a:rPr>
              <a:t>Missing</a:t>
            </a:r>
            <a:r>
              <a:rPr lang="en-US" sz="2800" b="1" dirty="0"/>
              <a:t> </a:t>
            </a:r>
            <a:r>
              <a:rPr lang="en-US" sz="2800" dirty="0">
                <a:solidFill>
                  <a:schemeClr val="accent1"/>
                </a:solidFill>
                <a:latin typeface="+mj-lt"/>
                <a:ea typeface="+mj-ea"/>
                <a:cs typeface="+mj-cs"/>
              </a:rPr>
              <a:t>values</a:t>
            </a:r>
          </a:p>
          <a:p>
            <a:endParaRPr lang="en-US" b="1" dirty="0"/>
          </a:p>
          <a:p>
            <a:r>
              <a:rPr lang="en-US" b="1" dirty="0"/>
              <a:t> W</a:t>
            </a:r>
            <a:r>
              <a:rPr lang="en-US" dirty="0"/>
              <a:t>indspeed, had records in the form 0.00s which were randomly occurring  during 0-6 hour.</a:t>
            </a:r>
          </a:p>
          <a:p>
            <a:r>
              <a:rPr lang="en-US" dirty="0"/>
              <a:t> Removed those records from csv file instead of replacing them with mean value .</a:t>
            </a:r>
          </a:p>
          <a:p>
            <a:r>
              <a:rPr lang="en-US" dirty="0"/>
              <a:t> </a:t>
            </a:r>
            <a:endParaRPr lang="en-US" dirty="0">
              <a:solidFill>
                <a:srgbClr val="FF0000"/>
              </a:solidFill>
            </a:endParaRPr>
          </a:p>
          <a:p>
            <a:r>
              <a:rPr lang="en-US" sz="2800" dirty="0">
                <a:solidFill>
                  <a:schemeClr val="accent1"/>
                </a:solidFill>
                <a:latin typeface="+mj-lt"/>
                <a:ea typeface="+mj-ea"/>
                <a:cs typeface="+mj-cs"/>
              </a:rPr>
              <a:t>Conversion</a:t>
            </a:r>
            <a:r>
              <a:rPr lang="en-US" sz="2800" b="1" dirty="0"/>
              <a:t> </a:t>
            </a:r>
            <a:r>
              <a:rPr lang="en-US" sz="2800" dirty="0">
                <a:solidFill>
                  <a:schemeClr val="accent1"/>
                </a:solidFill>
                <a:latin typeface="+mj-lt"/>
                <a:ea typeface="+mj-ea"/>
                <a:cs typeface="+mj-cs"/>
              </a:rPr>
              <a:t>of discrete variable to dummy variable </a:t>
            </a:r>
          </a:p>
          <a:p>
            <a:endParaRPr lang="en-US" dirty="0">
              <a:solidFill>
                <a:schemeClr val="accent1"/>
              </a:solidFill>
              <a:latin typeface="+mj-lt"/>
              <a:ea typeface="+mj-ea"/>
              <a:cs typeface="+mj-cs"/>
            </a:endParaRPr>
          </a:p>
          <a:p>
            <a:r>
              <a:rPr lang="en-US" dirty="0"/>
              <a:t>In the dataset , below were the discrete variables:</a:t>
            </a:r>
          </a:p>
          <a:p>
            <a:endParaRPr lang="en-US" dirty="0"/>
          </a:p>
          <a:p>
            <a:pPr marL="285750" indent="-285750">
              <a:buFont typeface="Arial" panose="020B0604020202020204" pitchFamily="34" charset="0"/>
              <a:buChar char="•"/>
            </a:pPr>
            <a:r>
              <a:rPr lang="en-US" dirty="0"/>
              <a:t>season : values in scale [1,4]</a:t>
            </a:r>
          </a:p>
          <a:p>
            <a:pPr marL="285750" indent="-285750">
              <a:buFont typeface="Arial" panose="020B0604020202020204" pitchFamily="34" charset="0"/>
              <a:buChar char="•"/>
            </a:pPr>
            <a:r>
              <a:rPr lang="en-US" dirty="0"/>
              <a:t>month : values in scale [1,12]</a:t>
            </a:r>
          </a:p>
          <a:p>
            <a:pPr marL="285750" indent="-285750">
              <a:buFont typeface="Arial" panose="020B0604020202020204" pitchFamily="34" charset="0"/>
              <a:buChar char="•"/>
            </a:pPr>
            <a:r>
              <a:rPr lang="en-US" dirty="0"/>
              <a:t>hour : values in scale [0,23]</a:t>
            </a:r>
          </a:p>
          <a:p>
            <a:pPr marL="285750" indent="-285750">
              <a:buFont typeface="Arial" panose="020B0604020202020204" pitchFamily="34" charset="0"/>
              <a:buChar char="•"/>
            </a:pPr>
            <a:r>
              <a:rPr lang="en-US" dirty="0" err="1"/>
              <a:t>Isweekday</a:t>
            </a:r>
            <a:r>
              <a:rPr lang="en-US" dirty="0"/>
              <a:t> : value in scale [0,6]</a:t>
            </a:r>
          </a:p>
          <a:p>
            <a:pPr marL="285750" indent="-285750">
              <a:buFont typeface="Arial" panose="020B0604020202020204" pitchFamily="34" charset="0"/>
              <a:buChar char="•"/>
            </a:pPr>
            <a:r>
              <a:rPr lang="en-US" dirty="0"/>
              <a:t>weathersituation : value in scale [1,4]</a:t>
            </a:r>
          </a:p>
          <a:p>
            <a:endParaRPr lang="en-US" dirty="0"/>
          </a:p>
          <a:p>
            <a:r>
              <a:rPr lang="en-US" dirty="0"/>
              <a:t>I have converted month and hour to nominal variable using cut function based on median value  season ,weathersituation and weekday have only few values so have directly converted them into dummy variable.</a:t>
            </a:r>
          </a:p>
          <a:p>
            <a:endParaRPr lang="en-US" dirty="0"/>
          </a:p>
          <a:p>
            <a:endParaRPr lang="en-US" dirty="0"/>
          </a:p>
          <a:p>
            <a:r>
              <a:rPr lang="en-US" dirty="0"/>
              <a:t> </a:t>
            </a:r>
          </a:p>
        </p:txBody>
      </p:sp>
    </p:spTree>
    <p:extLst>
      <p:ext uri="{BB962C8B-B14F-4D97-AF65-F5344CB8AC3E}">
        <p14:creationId xmlns:p14="http://schemas.microsoft.com/office/powerpoint/2010/main" val="413731719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5240</TotalTime>
  <Words>1895</Words>
  <Application>Microsoft Office PowerPoint</Application>
  <PresentationFormat>Widescreen</PresentationFormat>
  <Paragraphs>251</Paragraphs>
  <Slides>30</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Apple Chancery</vt:lpstr>
      <vt:lpstr>Arial</vt:lpstr>
      <vt:lpstr>Baskerville Old Face</vt:lpstr>
      <vt:lpstr>Calibri</vt:lpstr>
      <vt:lpstr>Trebuchet MS</vt:lpstr>
      <vt:lpstr>Wingdings</vt:lpstr>
      <vt:lpstr>Wingdings 3</vt:lpstr>
      <vt:lpstr>Facet</vt:lpstr>
      <vt:lpstr>      Bike Sharing System</vt:lpstr>
      <vt:lpstr>CONTENTS</vt:lpstr>
      <vt:lpstr>PowerPoint Presentation</vt:lpstr>
      <vt:lpstr>PowerPoint Presentation</vt:lpstr>
      <vt:lpstr>PowerPoint Presentation</vt:lpstr>
      <vt:lpstr>PowerPoint Presentation</vt:lpstr>
      <vt:lpstr>EXPERIMENTS AND RESULTS     </vt:lpstr>
      <vt:lpstr>DATA CLEANING AND PRE-PROCESSING </vt:lpstr>
      <vt:lpstr>PowerPoint Presentation</vt:lpstr>
      <vt:lpstr>PowerPoint Presentation</vt:lpstr>
      <vt:lpstr>HYPOTHESIS TESTING One sample Two sample</vt:lpstr>
      <vt:lpstr>PowerPoint Presentation</vt:lpstr>
      <vt:lpstr>PowerPoint Presentation</vt:lpstr>
      <vt:lpstr>LINEAR REGRESSION MODEL </vt:lpstr>
      <vt:lpstr>METHODOLOGY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Dinesh K</cp:lastModifiedBy>
  <cp:revision>243</cp:revision>
  <dcterms:created xsi:type="dcterms:W3CDTF">2017-03-29T01:45:54Z</dcterms:created>
  <dcterms:modified xsi:type="dcterms:W3CDTF">2019-05-06T12:04:15Z</dcterms:modified>
</cp:coreProperties>
</file>

<file path=docProps/thumbnail.jpeg>
</file>